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Lst>
  <p:sldSz cx="12192000" cy="6858000"/>
  <p:notesSz cx="6858000" cy="9144000"/>
  <p:embeddedFontLst>
    <p:embeddedFont>
      <p:font typeface="OPPOSans H" panose="02010600030101010101" charset="-122"/>
      <p:regular r:id="rId48"/>
    </p:embeddedFont>
    <p:embeddedFont>
      <p:font typeface="OPPOSans L" panose="02010600030101010101" charset="-122"/>
      <p:regular r:id="rId49"/>
    </p:embeddedFont>
    <p:embeddedFont>
      <p:font typeface="OPPOSans R" panose="02010600030101010101" charset="-122"/>
      <p:regular r:id="rId50"/>
    </p:embeddedFont>
    <p:embeddedFont>
      <p:font typeface="Source Han Sans" panose="02010600030101010101" charset="-122"/>
      <p:regular r:id="rId51"/>
    </p:embeddedFont>
    <p:embeddedFont>
      <p:font typeface="Source Han Sans CN Bold" panose="02010600030101010101" charset="-122"/>
      <p:regular r:id="rId52"/>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75" d="100"/>
          <a:sy n="75" d="100"/>
        </p:scale>
        <p:origin x="946" y="19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font" Target="fonts/font3.fntdata"/><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2.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1.fntdata"/><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font" Target="fonts/font4.fntdata"/><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42.png"/></Relationships>
</file>

<file path=ppt/slides/_rels/slide3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44.png"/></Relationships>
</file>

<file path=ppt/slides/_rels/slide3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47.png"/></Relationships>
</file>

<file path=ppt/slides/_rels/slide3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49.png"/></Relationships>
</file>

<file path=ppt/slides/_rels/slide3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51.png"/></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54.png"/></Relationships>
</file>

<file path=ppt/slides/_rels/slide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4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4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pic>
        <p:nvPicPr>
          <p:cNvPr id="3" name="图片 2"/>
          <p:cNvPicPr>
            <a:picLocks noChangeAspect="1"/>
          </p:cNvPicPr>
          <p:nvPr/>
        </p:nvPicPr>
        <p:blipFill>
          <a:blip r:embed="rId3">
            <a:alphaModFix/>
          </a:blip>
          <a:srcRect/>
          <a:stretch>
            <a:fillRect/>
          </a:stretch>
        </p:blipFill>
        <p:spPr>
          <a:xfrm>
            <a:off x="0" y="-1"/>
            <a:ext cx="12192000" cy="5698671"/>
          </a:xfrm>
          <a:prstGeom prst="rect">
            <a:avLst/>
          </a:prstGeom>
          <a:noFill/>
          <a:ln>
            <a:noFill/>
          </a:ln>
        </p:spPr>
      </p:pic>
      <p:sp>
        <p:nvSpPr>
          <p:cNvPr id="4" name="标题 1"/>
          <p:cNvSpPr txBox="1"/>
          <p:nvPr/>
        </p:nvSpPr>
        <p:spPr>
          <a:xfrm>
            <a:off x="0" y="0"/>
            <a:ext cx="12192000" cy="5698670"/>
          </a:xfrm>
          <a:custGeom>
            <a:avLst/>
            <a:gdLst>
              <a:gd name="connsiteX0" fmla="*/ 0 w 12192000"/>
              <a:gd name="connsiteY0" fmla="*/ 0 h 5486400"/>
              <a:gd name="connsiteX1" fmla="*/ 12192000 w 12192000"/>
              <a:gd name="connsiteY1" fmla="*/ 0 h 5486400"/>
              <a:gd name="connsiteX2" fmla="*/ 12192000 w 12192000"/>
              <a:gd name="connsiteY2" fmla="*/ 5152108 h 5486400"/>
              <a:gd name="connsiteX3" fmla="*/ 6462192 w 12192000"/>
              <a:gd name="connsiteY3" fmla="*/ 5152108 h 5486400"/>
              <a:gd name="connsiteX4" fmla="*/ 6103440 w 12192000"/>
              <a:gd name="connsiteY4" fmla="*/ 5444499 h 5486400"/>
              <a:gd name="connsiteX5" fmla="*/ 6099216 w 12192000"/>
              <a:gd name="connsiteY5" fmla="*/ 5486400 h 5486400"/>
              <a:gd name="connsiteX6" fmla="*/ 6092785 w 12192000"/>
              <a:gd name="connsiteY6" fmla="*/ 5486400 h 5486400"/>
              <a:gd name="connsiteX7" fmla="*/ 6088560 w 12192000"/>
              <a:gd name="connsiteY7" fmla="*/ 5444499 h 5486400"/>
              <a:gd name="connsiteX8" fmla="*/ 5729809 w 12192000"/>
              <a:gd name="connsiteY8" fmla="*/ 5152108 h 5486400"/>
              <a:gd name="connsiteX9" fmla="*/ 0 w 12192000"/>
              <a:gd name="connsiteY9" fmla="*/ 5152108 h 5486400"/>
            </a:gdLst>
            <a:ahLst/>
            <a:cxnLst/>
            <a:rect l="l" t="t" r="r" b="b"/>
            <a:pathLst>
              <a:path w="12192000" h="5486400">
                <a:moveTo>
                  <a:pt x="0" y="0"/>
                </a:moveTo>
                <a:lnTo>
                  <a:pt x="12192000" y="0"/>
                </a:lnTo>
                <a:lnTo>
                  <a:pt x="12192000" y="5152108"/>
                </a:lnTo>
                <a:lnTo>
                  <a:pt x="6462192" y="5152108"/>
                </a:lnTo>
                <a:cubicBezTo>
                  <a:pt x="6285230" y="5152108"/>
                  <a:pt x="6137586" y="5277632"/>
                  <a:pt x="6103440" y="5444499"/>
                </a:cubicBezTo>
                <a:lnTo>
                  <a:pt x="6099216" y="5486400"/>
                </a:lnTo>
                <a:lnTo>
                  <a:pt x="6092785" y="5486400"/>
                </a:lnTo>
                <a:lnTo>
                  <a:pt x="6088560" y="5444499"/>
                </a:lnTo>
                <a:cubicBezTo>
                  <a:pt x="6054415" y="5277632"/>
                  <a:pt x="5906771" y="5152108"/>
                  <a:pt x="5729809" y="5152108"/>
                </a:cubicBezTo>
                <a:lnTo>
                  <a:pt x="0" y="5152108"/>
                </a:lnTo>
                <a:close/>
              </a:path>
            </a:pathLst>
          </a:custGeom>
          <a:solidFill>
            <a:schemeClr val="accent1">
              <a:alpha val="94000"/>
            </a:schemeClr>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595540" y="1562087"/>
            <a:ext cx="11000921" cy="3064072"/>
          </a:xfrm>
          <a:prstGeom prst="rect">
            <a:avLst/>
          </a:prstGeom>
          <a:noFill/>
          <a:ln cap="sq">
            <a:noFill/>
          </a:ln>
        </p:spPr>
        <p:txBody>
          <a:bodyPr vert="horz" wrap="square" lIns="91440" tIns="45720" rIns="91440" bIns="45720" rtlCol="0" anchor="ctr"/>
          <a:lstStyle/>
          <a:p>
            <a:pPr algn="ctr"/>
            <a:r>
              <a:rPr kumimoji="1" lang="en-US" altLang="zh-CN" sz="7100">
                <a:ln w="12700">
                  <a:noFill/>
                </a:ln>
                <a:solidFill>
                  <a:schemeClr val="bg1"/>
                </a:solidFill>
                <a:latin typeface="OPPOSans H"/>
                <a:ea typeface="OPPOSans H"/>
                <a:cs typeface="OPPOSans H"/>
              </a:rPr>
              <a:t>项目四 Tableau入门——通讯产品销售和盈利能力分析</a:t>
            </a:r>
            <a:endParaRPr kumimoji="1" lang="zh-CN" altLang="en-US"/>
          </a:p>
        </p:txBody>
      </p:sp>
      <p:sp>
        <p:nvSpPr>
          <p:cNvPr id="6" name="标题 1"/>
          <p:cNvSpPr txBox="1"/>
          <p:nvPr/>
        </p:nvSpPr>
        <p:spPr>
          <a:xfrm>
            <a:off x="3707493" y="5792998"/>
            <a:ext cx="2133600" cy="400110"/>
          </a:xfrm>
          <a:prstGeom prst="rect">
            <a:avLst/>
          </a:prstGeom>
          <a:noFill/>
          <a:ln cap="sq">
            <a:noFill/>
          </a:ln>
        </p:spPr>
        <p:txBody>
          <a:bodyPr vert="horz" wrap="square" lIns="91440" tIns="45720" rIns="91440" bIns="45720" rtlCol="0" anchor="t"/>
          <a:lstStyle/>
          <a:p>
            <a:pPr algn="l"/>
            <a:r>
              <a:rPr kumimoji="1" lang="zh-CN" altLang="en-US" sz="2000" dirty="0">
                <a:ln w="12700">
                  <a:noFill/>
                </a:ln>
                <a:solidFill>
                  <a:schemeClr val="tx1">
                    <a:lumMod val="75000"/>
                    <a:lumOff val="25000"/>
                  </a:schemeClr>
                </a:solidFill>
                <a:latin typeface="OPPOSans R"/>
                <a:ea typeface="OPPOSans R"/>
                <a:cs typeface="OPPOSans R"/>
              </a:rPr>
              <a:t>教学管理部</a:t>
            </a:r>
            <a:endParaRPr kumimoji="1" lang="zh-CN" altLang="en-US" dirty="0"/>
          </a:p>
        </p:txBody>
      </p:sp>
      <p:sp>
        <p:nvSpPr>
          <p:cNvPr id="7" name="标题 1"/>
          <p:cNvSpPr txBox="1"/>
          <p:nvPr/>
        </p:nvSpPr>
        <p:spPr>
          <a:xfrm>
            <a:off x="3497943" y="5916853"/>
            <a:ext cx="152400" cy="1524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6842578" y="5792998"/>
            <a:ext cx="2133600" cy="345440"/>
          </a:xfrm>
          <a:prstGeom prst="rect">
            <a:avLst/>
          </a:prstGeom>
          <a:noFill/>
          <a:ln cap="sq">
            <a:noFill/>
          </a:ln>
        </p:spPr>
        <p:txBody>
          <a:bodyPr vert="horz" wrap="square" lIns="91440" tIns="45720" rIns="91440" bIns="45720" rtlCol="0" anchor="t"/>
          <a:lstStyle/>
          <a:p>
            <a:pPr algn="l"/>
            <a:r>
              <a:rPr kumimoji="1" lang="en-US" altLang="zh-CN" sz="2000" dirty="0">
                <a:ln w="12700">
                  <a:noFill/>
                </a:ln>
                <a:solidFill>
                  <a:schemeClr val="tx1">
                    <a:lumMod val="75000"/>
                    <a:lumOff val="25000"/>
                  </a:schemeClr>
                </a:solidFill>
                <a:latin typeface="OPPOSans R"/>
                <a:ea typeface="OPPOSans R"/>
                <a:cs typeface="OPPOSans R"/>
              </a:rPr>
              <a:t>2024</a:t>
            </a:r>
            <a:endParaRPr kumimoji="1" lang="zh-CN" altLang="en-US" dirty="0"/>
          </a:p>
        </p:txBody>
      </p:sp>
      <p:sp>
        <p:nvSpPr>
          <p:cNvPr id="9" name="标题 1"/>
          <p:cNvSpPr txBox="1"/>
          <p:nvPr/>
        </p:nvSpPr>
        <p:spPr>
          <a:xfrm>
            <a:off x="6633028" y="5916853"/>
            <a:ext cx="152400" cy="1524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11403392" y="4727759"/>
            <a:ext cx="788608" cy="623686"/>
          </a:xfrm>
          <a:custGeom>
            <a:avLst/>
            <a:gdLst>
              <a:gd name="connsiteX0" fmla="*/ 788608 w 788608"/>
              <a:gd name="connsiteY0" fmla="*/ 0 h 623686"/>
              <a:gd name="connsiteX1" fmla="*/ 788608 w 788608"/>
              <a:gd name="connsiteY1" fmla="*/ 362834 h 623686"/>
              <a:gd name="connsiteX2" fmla="*/ 788234 w 788608"/>
              <a:gd name="connsiteY2" fmla="*/ 362872 h 623686"/>
              <a:gd name="connsiteX3" fmla="*/ 474451 w 788608"/>
              <a:gd name="connsiteY3" fmla="*/ 532046 h 623686"/>
              <a:gd name="connsiteX4" fmla="*/ 398841 w 788608"/>
              <a:gd name="connsiteY4" fmla="*/ 623686 h 623686"/>
              <a:gd name="connsiteX5" fmla="*/ 0 w 788608"/>
              <a:gd name="connsiteY5" fmla="*/ 623686 h 623686"/>
              <a:gd name="connsiteX6" fmla="*/ 10593 w 788608"/>
              <a:gd name="connsiteY6" fmla="*/ 589562 h 623686"/>
              <a:gd name="connsiteX7" fmla="*/ 715869 w 788608"/>
              <a:gd name="connsiteY7" fmla="*/ 11102 h 623686"/>
            </a:gdLst>
            <a:ahLst/>
            <a:cxnLst/>
            <a:rect l="l" t="t" r="r" b="b"/>
            <a:pathLst>
              <a:path w="788608" h="623686">
                <a:moveTo>
                  <a:pt x="788608" y="0"/>
                </a:moveTo>
                <a:lnTo>
                  <a:pt x="788608" y="362834"/>
                </a:lnTo>
                <a:lnTo>
                  <a:pt x="788234" y="362872"/>
                </a:lnTo>
                <a:cubicBezTo>
                  <a:pt x="667025" y="387674"/>
                  <a:pt x="558687" y="447810"/>
                  <a:pt x="474451" y="532046"/>
                </a:cubicBezTo>
                <a:lnTo>
                  <a:pt x="398841" y="623686"/>
                </a:lnTo>
                <a:lnTo>
                  <a:pt x="0" y="623686"/>
                </a:lnTo>
                <a:lnTo>
                  <a:pt x="10593" y="589562"/>
                </a:lnTo>
                <a:cubicBezTo>
                  <a:pt x="134533" y="296534"/>
                  <a:pt x="396984" y="76355"/>
                  <a:pt x="715869" y="11102"/>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2" name="图片 11"/>
          <p:cNvPicPr>
            <a:picLocks noChangeAspect="1"/>
          </p:cNvPicPr>
          <p:nvPr/>
        </p:nvPicPr>
        <p:blipFill>
          <a:blip r:embed="rId4">
            <a:alphaModFix/>
          </a:blip>
          <a:srcRect/>
          <a:stretch>
            <a:fillRect/>
          </a:stretch>
        </p:blipFill>
        <p:spPr>
          <a:xfrm>
            <a:off x="7461679" y="3297827"/>
            <a:ext cx="2965021" cy="1674096"/>
          </a:xfrm>
          <a:prstGeom prst="rect">
            <a:avLst/>
          </a:prstGeom>
          <a:noFill/>
          <a:ln cap="sq">
            <a:noFill/>
          </a:ln>
        </p:spPr>
      </p:pic>
      <p:pic>
        <p:nvPicPr>
          <p:cNvPr id="13" name="图片 12"/>
          <p:cNvPicPr>
            <a:picLocks noChangeAspect="1"/>
          </p:cNvPicPr>
          <p:nvPr/>
        </p:nvPicPr>
        <p:blipFill>
          <a:blip r:embed="rId4">
            <a:alphaModFix/>
          </a:blip>
          <a:srcRect/>
          <a:stretch>
            <a:fillRect/>
          </a:stretch>
        </p:blipFill>
        <p:spPr>
          <a:xfrm>
            <a:off x="1479979" y="2212884"/>
            <a:ext cx="2965021" cy="1674096"/>
          </a:xfrm>
          <a:prstGeom prst="rect">
            <a:avLst/>
          </a:prstGeom>
          <a:noFill/>
          <a:ln cap="sq">
            <a:noFill/>
          </a:ln>
        </p:spPr>
      </p:pic>
      <p:cxnSp>
        <p:nvCxnSpPr>
          <p:cNvPr id="14" name="标题 1"/>
          <p:cNvCxnSpPr/>
          <p:nvPr/>
        </p:nvCxnSpPr>
        <p:spPr>
          <a:xfrm>
            <a:off x="7102507" y="1284083"/>
            <a:ext cx="1751933" cy="0"/>
          </a:xfrm>
          <a:prstGeom prst="line">
            <a:avLst/>
          </a:prstGeom>
          <a:noFill/>
          <a:ln w="12700" cap="sq">
            <a:gradFill>
              <a:gsLst>
                <a:gs pos="0">
                  <a:schemeClr val="bg1"/>
                </a:gs>
                <a:gs pos="100000">
                  <a:schemeClr val="bg1">
                    <a:alpha val="0"/>
                  </a:schemeClr>
                </a:gs>
              </a:gsLst>
              <a:lin ang="0" scaled="0"/>
            </a:gradFill>
            <a:miter/>
            <a:headEnd type="oval"/>
          </a:ln>
        </p:spPr>
      </p:cxnSp>
      <p:cxnSp>
        <p:nvCxnSpPr>
          <p:cNvPr id="15" name="标题 1"/>
          <p:cNvCxnSpPr/>
          <p:nvPr/>
        </p:nvCxnSpPr>
        <p:spPr>
          <a:xfrm flipH="1">
            <a:off x="3337560" y="1284083"/>
            <a:ext cx="1751933" cy="0"/>
          </a:xfrm>
          <a:prstGeom prst="line">
            <a:avLst/>
          </a:prstGeom>
          <a:noFill/>
          <a:ln w="12700" cap="sq">
            <a:gradFill>
              <a:gsLst>
                <a:gs pos="0">
                  <a:schemeClr val="bg1"/>
                </a:gs>
                <a:gs pos="100000">
                  <a:schemeClr val="bg1">
                    <a:alpha val="0"/>
                  </a:schemeClr>
                </a:gs>
              </a:gsLst>
              <a:lin ang="0" scaled="0"/>
            </a:gradFill>
            <a:miter/>
            <a:headEnd type="oval"/>
          </a:ln>
        </p:spPr>
      </p:cxnSp>
      <p:sp>
        <p:nvSpPr>
          <p:cNvPr id="16" name="标题 1"/>
          <p:cNvSpPr txBox="1"/>
          <p:nvPr/>
        </p:nvSpPr>
        <p:spPr>
          <a:xfrm>
            <a:off x="5396534" y="1197225"/>
            <a:ext cx="1398931" cy="173717"/>
          </a:xfrm>
          <a:custGeom>
            <a:avLst/>
            <a:gdLst>
              <a:gd name="connsiteX0" fmla="*/ 353068 w 1228797"/>
              <a:gd name="connsiteY0" fmla="*/ 146933 h 152590"/>
              <a:gd name="connsiteX1" fmla="*/ 353259 w 1228797"/>
              <a:gd name="connsiteY1" fmla="*/ 146971 h 152590"/>
              <a:gd name="connsiteX2" fmla="*/ 352878 w 1228797"/>
              <a:gd name="connsiteY2" fmla="*/ 146971 h 152590"/>
              <a:gd name="connsiteX3" fmla="*/ 463654 w 1228797"/>
              <a:gd name="connsiteY3" fmla="*/ 28766 h 152590"/>
              <a:gd name="connsiteX4" fmla="*/ 457368 w 1228797"/>
              <a:gd name="connsiteY4" fmla="*/ 35052 h 152590"/>
              <a:gd name="connsiteX5" fmla="*/ 457368 w 1228797"/>
              <a:gd name="connsiteY5" fmla="*/ 66866 h 152590"/>
              <a:gd name="connsiteX6" fmla="*/ 463464 w 1228797"/>
              <a:gd name="connsiteY6" fmla="*/ 73152 h 152590"/>
              <a:gd name="connsiteX7" fmla="*/ 463654 w 1228797"/>
              <a:gd name="connsiteY7" fmla="*/ 73152 h 152590"/>
              <a:gd name="connsiteX8" fmla="*/ 502611 w 1228797"/>
              <a:gd name="connsiteY8" fmla="*/ 73152 h 152590"/>
              <a:gd name="connsiteX9" fmla="*/ 525281 w 1228797"/>
              <a:gd name="connsiteY9" fmla="*/ 51911 h 152590"/>
              <a:gd name="connsiteX10" fmla="*/ 504450 w 1228797"/>
              <a:gd name="connsiteY10" fmla="*/ 28795 h 152590"/>
              <a:gd name="connsiteX11" fmla="*/ 503183 w 1228797"/>
              <a:gd name="connsiteY11" fmla="*/ 28766 h 152590"/>
              <a:gd name="connsiteX12" fmla="*/ 1154216 w 1228797"/>
              <a:gd name="connsiteY12" fmla="*/ 28194 h 152590"/>
              <a:gd name="connsiteX13" fmla="*/ 1154216 w 1228797"/>
              <a:gd name="connsiteY13" fmla="*/ 28765 h 152590"/>
              <a:gd name="connsiteX14" fmla="*/ 1104877 w 1228797"/>
              <a:gd name="connsiteY14" fmla="*/ 77914 h 152590"/>
              <a:gd name="connsiteX15" fmla="*/ 1154026 w 1228797"/>
              <a:gd name="connsiteY15" fmla="*/ 127254 h 152590"/>
              <a:gd name="connsiteX16" fmla="*/ 1203365 w 1228797"/>
              <a:gd name="connsiteY16" fmla="*/ 78105 h 152590"/>
              <a:gd name="connsiteX17" fmla="*/ 1203365 w 1228797"/>
              <a:gd name="connsiteY17" fmla="*/ 78009 h 152590"/>
              <a:gd name="connsiteX18" fmla="*/ 1154502 w 1228797"/>
              <a:gd name="connsiteY18" fmla="*/ 28195 h 152590"/>
              <a:gd name="connsiteX19" fmla="*/ 1154216 w 1228797"/>
              <a:gd name="connsiteY19" fmla="*/ 28194 h 152590"/>
              <a:gd name="connsiteX20" fmla="*/ 836558 w 1228797"/>
              <a:gd name="connsiteY20" fmla="*/ 25718 h 152590"/>
              <a:gd name="connsiteX21" fmla="*/ 787314 w 1228797"/>
              <a:gd name="connsiteY21" fmla="*/ 74962 h 152590"/>
              <a:gd name="connsiteX22" fmla="*/ 836558 w 1228797"/>
              <a:gd name="connsiteY22" fmla="*/ 124207 h 152590"/>
              <a:gd name="connsiteX23" fmla="*/ 885802 w 1228797"/>
              <a:gd name="connsiteY23" fmla="*/ 74962 h 152590"/>
              <a:gd name="connsiteX24" fmla="*/ 885802 w 1228797"/>
              <a:gd name="connsiteY24" fmla="*/ 74867 h 152590"/>
              <a:gd name="connsiteX25" fmla="*/ 836558 w 1228797"/>
              <a:gd name="connsiteY25" fmla="*/ 25718 h 152590"/>
              <a:gd name="connsiteX26" fmla="*/ 200954 w 1228797"/>
              <a:gd name="connsiteY26" fmla="*/ 25527 h 152590"/>
              <a:gd name="connsiteX27" fmla="*/ 200954 w 1228797"/>
              <a:gd name="connsiteY27" fmla="*/ 25908 h 152590"/>
              <a:gd name="connsiteX28" fmla="*/ 151424 w 1228797"/>
              <a:gd name="connsiteY28" fmla="*/ 75248 h 152590"/>
              <a:gd name="connsiteX29" fmla="*/ 200764 w 1228797"/>
              <a:gd name="connsiteY29" fmla="*/ 124778 h 152590"/>
              <a:gd name="connsiteX30" fmla="*/ 250294 w 1228797"/>
              <a:gd name="connsiteY30" fmla="*/ 75438 h 152590"/>
              <a:gd name="connsiteX31" fmla="*/ 250294 w 1228797"/>
              <a:gd name="connsiteY31" fmla="*/ 75248 h 152590"/>
              <a:gd name="connsiteX32" fmla="*/ 201145 w 1228797"/>
              <a:gd name="connsiteY32" fmla="*/ 25528 h 152590"/>
              <a:gd name="connsiteX33" fmla="*/ 200954 w 1228797"/>
              <a:gd name="connsiteY33" fmla="*/ 25527 h 152590"/>
              <a:gd name="connsiteX34" fmla="*/ 437841 w 1228797"/>
              <a:gd name="connsiteY34" fmla="*/ 3429 h 152590"/>
              <a:gd name="connsiteX35" fmla="*/ 502040 w 1228797"/>
              <a:gd name="connsiteY35" fmla="*/ 3429 h 152590"/>
              <a:gd name="connsiteX36" fmla="*/ 535949 w 1228797"/>
              <a:gd name="connsiteY36" fmla="*/ 16764 h 152590"/>
              <a:gd name="connsiteX37" fmla="*/ 550808 w 1228797"/>
              <a:gd name="connsiteY37" fmla="*/ 49340 h 152590"/>
              <a:gd name="connsiteX38" fmla="*/ 528615 w 1228797"/>
              <a:gd name="connsiteY38" fmla="*/ 91345 h 152590"/>
              <a:gd name="connsiteX39" fmla="*/ 526233 w 1228797"/>
              <a:gd name="connsiteY39" fmla="*/ 99251 h 152590"/>
              <a:gd name="connsiteX40" fmla="*/ 544712 w 1228797"/>
              <a:gd name="connsiteY40" fmla="*/ 138017 h 152590"/>
              <a:gd name="connsiteX41" fmla="*/ 541683 w 1228797"/>
              <a:gd name="connsiteY41" fmla="*/ 146377 h 152590"/>
              <a:gd name="connsiteX42" fmla="*/ 538997 w 1228797"/>
              <a:gd name="connsiteY42" fmla="*/ 146971 h 152590"/>
              <a:gd name="connsiteX43" fmla="*/ 525567 w 1228797"/>
              <a:gd name="connsiteY43" fmla="*/ 146971 h 152590"/>
              <a:gd name="connsiteX44" fmla="*/ 519947 w 1228797"/>
              <a:gd name="connsiteY44" fmla="*/ 143447 h 152590"/>
              <a:gd name="connsiteX45" fmla="*/ 500230 w 1228797"/>
              <a:gd name="connsiteY45" fmla="*/ 102203 h 152590"/>
              <a:gd name="connsiteX46" fmla="*/ 494611 w 1228797"/>
              <a:gd name="connsiteY46" fmla="*/ 98679 h 152590"/>
              <a:gd name="connsiteX47" fmla="*/ 463654 w 1228797"/>
              <a:gd name="connsiteY47" fmla="*/ 98679 h 152590"/>
              <a:gd name="connsiteX48" fmla="*/ 457368 w 1228797"/>
              <a:gd name="connsiteY48" fmla="*/ 104773 h 152590"/>
              <a:gd name="connsiteX49" fmla="*/ 457368 w 1228797"/>
              <a:gd name="connsiteY49" fmla="*/ 104966 h 152590"/>
              <a:gd name="connsiteX50" fmla="*/ 457368 w 1228797"/>
              <a:gd name="connsiteY50" fmla="*/ 140684 h 152590"/>
              <a:gd name="connsiteX51" fmla="*/ 451081 w 1228797"/>
              <a:gd name="connsiteY51" fmla="*/ 146971 h 152590"/>
              <a:gd name="connsiteX52" fmla="*/ 437841 w 1228797"/>
              <a:gd name="connsiteY52" fmla="*/ 146971 h 152590"/>
              <a:gd name="connsiteX53" fmla="*/ 431555 w 1228797"/>
              <a:gd name="connsiteY53" fmla="*/ 140684 h 152590"/>
              <a:gd name="connsiteX54" fmla="*/ 431555 w 1228797"/>
              <a:gd name="connsiteY54" fmla="*/ 9716 h 152590"/>
              <a:gd name="connsiteX55" fmla="*/ 437841 w 1228797"/>
              <a:gd name="connsiteY55" fmla="*/ 3429 h 152590"/>
              <a:gd name="connsiteX56" fmla="*/ 293633 w 1228797"/>
              <a:gd name="connsiteY56" fmla="*/ 3429 h 152590"/>
              <a:gd name="connsiteX57" fmla="*/ 306777 w 1228797"/>
              <a:gd name="connsiteY57" fmla="*/ 3429 h 152590"/>
              <a:gd name="connsiteX58" fmla="*/ 312683 w 1228797"/>
              <a:gd name="connsiteY58" fmla="*/ 9715 h 152590"/>
              <a:gd name="connsiteX59" fmla="*/ 312683 w 1228797"/>
              <a:gd name="connsiteY59" fmla="*/ 80677 h 152590"/>
              <a:gd name="connsiteX60" fmla="*/ 350592 w 1228797"/>
              <a:gd name="connsiteY60" fmla="*/ 123032 h 152590"/>
              <a:gd name="connsiteX61" fmla="*/ 392950 w 1228797"/>
              <a:gd name="connsiteY61" fmla="*/ 85118 h 152590"/>
              <a:gd name="connsiteX62" fmla="*/ 392978 w 1228797"/>
              <a:gd name="connsiteY62" fmla="*/ 81248 h 152590"/>
              <a:gd name="connsiteX63" fmla="*/ 392978 w 1228797"/>
              <a:gd name="connsiteY63" fmla="*/ 9715 h 152590"/>
              <a:gd name="connsiteX64" fmla="*/ 399265 w 1228797"/>
              <a:gd name="connsiteY64" fmla="*/ 3429 h 152590"/>
              <a:gd name="connsiteX65" fmla="*/ 412505 w 1228797"/>
              <a:gd name="connsiteY65" fmla="*/ 3429 h 152590"/>
              <a:gd name="connsiteX66" fmla="*/ 418696 w 1228797"/>
              <a:gd name="connsiteY66" fmla="*/ 9715 h 152590"/>
              <a:gd name="connsiteX67" fmla="*/ 418696 w 1228797"/>
              <a:gd name="connsiteY67" fmla="*/ 81153 h 152590"/>
              <a:gd name="connsiteX68" fmla="*/ 378496 w 1228797"/>
              <a:gd name="connsiteY68" fmla="*/ 141799 h 152590"/>
              <a:gd name="connsiteX69" fmla="*/ 353068 w 1228797"/>
              <a:gd name="connsiteY69" fmla="*/ 146933 h 152590"/>
              <a:gd name="connsiteX70" fmla="*/ 327634 w 1228797"/>
              <a:gd name="connsiteY70" fmla="*/ 141836 h 152590"/>
              <a:gd name="connsiteX71" fmla="*/ 287346 w 1228797"/>
              <a:gd name="connsiteY71" fmla="*/ 81248 h 152590"/>
              <a:gd name="connsiteX72" fmla="*/ 287346 w 1228797"/>
              <a:gd name="connsiteY72" fmla="*/ 81153 h 152590"/>
              <a:gd name="connsiteX73" fmla="*/ 287346 w 1228797"/>
              <a:gd name="connsiteY73" fmla="*/ 9715 h 152590"/>
              <a:gd name="connsiteX74" fmla="*/ 293633 w 1228797"/>
              <a:gd name="connsiteY74" fmla="*/ 3429 h 152590"/>
              <a:gd name="connsiteX75" fmla="*/ 6264 w 1228797"/>
              <a:gd name="connsiteY75" fmla="*/ 3333 h 152590"/>
              <a:gd name="connsiteX76" fmla="*/ 18646 w 1228797"/>
              <a:gd name="connsiteY76" fmla="*/ 3333 h 152590"/>
              <a:gd name="connsiteX77" fmla="*/ 23790 w 1228797"/>
              <a:gd name="connsiteY77" fmla="*/ 6000 h 152590"/>
              <a:gd name="connsiteX78" fmla="*/ 61890 w 1228797"/>
              <a:gd name="connsiteY78" fmla="*/ 59817 h 152590"/>
              <a:gd name="connsiteX79" fmla="*/ 67033 w 1228797"/>
              <a:gd name="connsiteY79" fmla="*/ 62388 h 152590"/>
              <a:gd name="connsiteX80" fmla="*/ 72081 w 1228797"/>
              <a:gd name="connsiteY80" fmla="*/ 59817 h 152590"/>
              <a:gd name="connsiteX81" fmla="*/ 110181 w 1228797"/>
              <a:gd name="connsiteY81" fmla="*/ 6000 h 152590"/>
              <a:gd name="connsiteX82" fmla="*/ 115325 w 1228797"/>
              <a:gd name="connsiteY82" fmla="*/ 3333 h 152590"/>
              <a:gd name="connsiteX83" fmla="*/ 127707 w 1228797"/>
              <a:gd name="connsiteY83" fmla="*/ 3333 h 152590"/>
              <a:gd name="connsiteX84" fmla="*/ 134065 w 1228797"/>
              <a:gd name="connsiteY84" fmla="*/ 9548 h 152590"/>
              <a:gd name="connsiteX85" fmla="*/ 132851 w 1228797"/>
              <a:gd name="connsiteY85" fmla="*/ 13335 h 152590"/>
              <a:gd name="connsiteX86" fmla="*/ 81702 w 1228797"/>
              <a:gd name="connsiteY86" fmla="*/ 83724 h 152590"/>
              <a:gd name="connsiteX87" fmla="*/ 79987 w 1228797"/>
              <a:gd name="connsiteY87" fmla="*/ 89154 h 152590"/>
              <a:gd name="connsiteX88" fmla="*/ 79987 w 1228797"/>
              <a:gd name="connsiteY88" fmla="*/ 140684 h 152590"/>
              <a:gd name="connsiteX89" fmla="*/ 73701 w 1228797"/>
              <a:gd name="connsiteY89" fmla="*/ 146970 h 152590"/>
              <a:gd name="connsiteX90" fmla="*/ 60270 w 1228797"/>
              <a:gd name="connsiteY90" fmla="*/ 146970 h 152590"/>
              <a:gd name="connsiteX91" fmla="*/ 53984 w 1228797"/>
              <a:gd name="connsiteY91" fmla="*/ 140684 h 152590"/>
              <a:gd name="connsiteX92" fmla="*/ 53984 w 1228797"/>
              <a:gd name="connsiteY92" fmla="*/ 89154 h 152590"/>
              <a:gd name="connsiteX93" fmla="*/ 52269 w 1228797"/>
              <a:gd name="connsiteY93" fmla="*/ 83724 h 152590"/>
              <a:gd name="connsiteX94" fmla="*/ 1215 w 1228797"/>
              <a:gd name="connsiteY94" fmla="*/ 13335 h 152590"/>
              <a:gd name="connsiteX95" fmla="*/ 2572 w 1228797"/>
              <a:gd name="connsiteY95" fmla="*/ 4549 h 152590"/>
              <a:gd name="connsiteX96" fmla="*/ 6264 w 1228797"/>
              <a:gd name="connsiteY96" fmla="*/ 3333 h 152590"/>
              <a:gd name="connsiteX97" fmla="*/ 1154026 w 1228797"/>
              <a:gd name="connsiteY97" fmla="*/ 3238 h 152590"/>
              <a:gd name="connsiteX98" fmla="*/ 1228797 w 1228797"/>
              <a:gd name="connsiteY98" fmla="*/ 77819 h 152590"/>
              <a:gd name="connsiteX99" fmla="*/ 1228797 w 1228797"/>
              <a:gd name="connsiteY99" fmla="*/ 77914 h 152590"/>
              <a:gd name="connsiteX100" fmla="*/ 1154216 w 1228797"/>
              <a:gd name="connsiteY100" fmla="*/ 152590 h 152590"/>
              <a:gd name="connsiteX101" fmla="*/ 1079445 w 1228797"/>
              <a:gd name="connsiteY101" fmla="*/ 78009 h 152590"/>
              <a:gd name="connsiteX102" fmla="*/ 1154026 w 1228797"/>
              <a:gd name="connsiteY102" fmla="*/ 3238 h 152590"/>
              <a:gd name="connsiteX103" fmla="*/ 646058 w 1228797"/>
              <a:gd name="connsiteY103" fmla="*/ 2096 h 152590"/>
              <a:gd name="connsiteX104" fmla="*/ 659774 w 1228797"/>
              <a:gd name="connsiteY104" fmla="*/ 2096 h 152590"/>
              <a:gd name="connsiteX105" fmla="*/ 666060 w 1228797"/>
              <a:gd name="connsiteY105" fmla="*/ 8382 h 152590"/>
              <a:gd name="connsiteX106" fmla="*/ 666060 w 1228797"/>
              <a:gd name="connsiteY106" fmla="*/ 116491 h 152590"/>
              <a:gd name="connsiteX107" fmla="*/ 672346 w 1228797"/>
              <a:gd name="connsiteY107" fmla="*/ 122778 h 152590"/>
              <a:gd name="connsiteX108" fmla="*/ 750166 w 1228797"/>
              <a:gd name="connsiteY108" fmla="*/ 122778 h 152590"/>
              <a:gd name="connsiteX109" fmla="*/ 756452 w 1228797"/>
              <a:gd name="connsiteY109" fmla="*/ 129064 h 152590"/>
              <a:gd name="connsiteX110" fmla="*/ 756452 w 1228797"/>
              <a:gd name="connsiteY110" fmla="*/ 141733 h 152590"/>
              <a:gd name="connsiteX111" fmla="*/ 750356 w 1228797"/>
              <a:gd name="connsiteY111" fmla="*/ 148019 h 152590"/>
              <a:gd name="connsiteX112" fmla="*/ 750166 w 1228797"/>
              <a:gd name="connsiteY112" fmla="*/ 148019 h 152590"/>
              <a:gd name="connsiteX113" fmla="*/ 646058 w 1228797"/>
              <a:gd name="connsiteY113" fmla="*/ 148019 h 152590"/>
              <a:gd name="connsiteX114" fmla="*/ 639771 w 1228797"/>
              <a:gd name="connsiteY114" fmla="*/ 141733 h 152590"/>
              <a:gd name="connsiteX115" fmla="*/ 639771 w 1228797"/>
              <a:gd name="connsiteY115" fmla="*/ 8382 h 152590"/>
              <a:gd name="connsiteX116" fmla="*/ 646058 w 1228797"/>
              <a:gd name="connsiteY116" fmla="*/ 2096 h 152590"/>
              <a:gd name="connsiteX117" fmla="*/ 995720 w 1228797"/>
              <a:gd name="connsiteY117" fmla="*/ 191 h 152590"/>
              <a:gd name="connsiteX118" fmla="*/ 1040488 w 1228797"/>
              <a:gd name="connsiteY118" fmla="*/ 15621 h 152590"/>
              <a:gd name="connsiteX119" fmla="*/ 1051060 w 1228797"/>
              <a:gd name="connsiteY119" fmla="*/ 25146 h 152590"/>
              <a:gd name="connsiteX120" fmla="*/ 1051251 w 1228797"/>
              <a:gd name="connsiteY120" fmla="*/ 25418 h 152590"/>
              <a:gd name="connsiteX121" fmla="*/ 1049536 w 1228797"/>
              <a:gd name="connsiteY121" fmla="*/ 34004 h 152590"/>
              <a:gd name="connsiteX122" fmla="*/ 1038964 w 1228797"/>
              <a:gd name="connsiteY122" fmla="*/ 41434 h 152590"/>
              <a:gd name="connsiteX123" fmla="*/ 1030867 w 1228797"/>
              <a:gd name="connsiteY123" fmla="*/ 40767 h 152590"/>
              <a:gd name="connsiteX124" fmla="*/ 1028010 w 1228797"/>
              <a:gd name="connsiteY124" fmla="*/ 38100 h 152590"/>
              <a:gd name="connsiteX125" fmla="*/ 1027343 w 1228797"/>
              <a:gd name="connsiteY125" fmla="*/ 37624 h 152590"/>
              <a:gd name="connsiteX126" fmla="*/ 995911 w 1228797"/>
              <a:gd name="connsiteY126" fmla="*/ 26194 h 152590"/>
              <a:gd name="connsiteX127" fmla="*/ 993815 w 1228797"/>
              <a:gd name="connsiteY127" fmla="*/ 26194 h 152590"/>
              <a:gd name="connsiteX128" fmla="*/ 990386 w 1228797"/>
              <a:gd name="connsiteY128" fmla="*/ 26194 h 152590"/>
              <a:gd name="connsiteX129" fmla="*/ 981623 w 1228797"/>
              <a:gd name="connsiteY129" fmla="*/ 28004 h 152590"/>
              <a:gd name="connsiteX130" fmla="*/ 947638 w 1228797"/>
              <a:gd name="connsiteY130" fmla="*/ 64456 h 152590"/>
              <a:gd name="connsiteX131" fmla="*/ 984957 w 1228797"/>
              <a:gd name="connsiteY131" fmla="*/ 123254 h 152590"/>
              <a:gd name="connsiteX132" fmla="*/ 988957 w 1228797"/>
              <a:gd name="connsiteY132" fmla="*/ 124016 h 152590"/>
              <a:gd name="connsiteX133" fmla="*/ 992291 w 1228797"/>
              <a:gd name="connsiteY133" fmla="*/ 122968 h 152590"/>
              <a:gd name="connsiteX134" fmla="*/ 1001816 w 1228797"/>
              <a:gd name="connsiteY134" fmla="*/ 122968 h 152590"/>
              <a:gd name="connsiteX135" fmla="*/ 1009150 w 1228797"/>
              <a:gd name="connsiteY135" fmla="*/ 121920 h 152590"/>
              <a:gd name="connsiteX136" fmla="*/ 1010484 w 1228797"/>
              <a:gd name="connsiteY136" fmla="*/ 121920 h 152590"/>
              <a:gd name="connsiteX137" fmla="*/ 1011817 w 1228797"/>
              <a:gd name="connsiteY137" fmla="*/ 121920 h 152590"/>
              <a:gd name="connsiteX138" fmla="*/ 1017437 w 1228797"/>
              <a:gd name="connsiteY138" fmla="*/ 119920 h 152590"/>
              <a:gd name="connsiteX139" fmla="*/ 1018580 w 1228797"/>
              <a:gd name="connsiteY139" fmla="*/ 119444 h 152590"/>
              <a:gd name="connsiteX140" fmla="*/ 1019723 w 1228797"/>
              <a:gd name="connsiteY140" fmla="*/ 118967 h 152590"/>
              <a:gd name="connsiteX141" fmla="*/ 1020866 w 1228797"/>
              <a:gd name="connsiteY141" fmla="*/ 118396 h 152590"/>
              <a:gd name="connsiteX142" fmla="*/ 1023438 w 1228797"/>
              <a:gd name="connsiteY142" fmla="*/ 117062 h 152590"/>
              <a:gd name="connsiteX143" fmla="*/ 1024200 w 1228797"/>
              <a:gd name="connsiteY143" fmla="*/ 116491 h 152590"/>
              <a:gd name="connsiteX144" fmla="*/ 1041154 w 1228797"/>
              <a:gd name="connsiteY144" fmla="*/ 95345 h 152590"/>
              <a:gd name="connsiteX145" fmla="*/ 1040202 w 1228797"/>
              <a:gd name="connsiteY145" fmla="*/ 90297 h 152590"/>
              <a:gd name="connsiteX146" fmla="*/ 1036106 w 1228797"/>
              <a:gd name="connsiteY146" fmla="*/ 88583 h 152590"/>
              <a:gd name="connsiteX147" fmla="*/ 1008579 w 1228797"/>
              <a:gd name="connsiteY147" fmla="*/ 88583 h 152590"/>
              <a:gd name="connsiteX148" fmla="*/ 1002292 w 1228797"/>
              <a:gd name="connsiteY148" fmla="*/ 82296 h 152590"/>
              <a:gd name="connsiteX149" fmla="*/ 1002292 w 1228797"/>
              <a:gd name="connsiteY149" fmla="*/ 69437 h 152590"/>
              <a:gd name="connsiteX150" fmla="*/ 1002292 w 1228797"/>
              <a:gd name="connsiteY150" fmla="*/ 69245 h 152590"/>
              <a:gd name="connsiteX151" fmla="*/ 1008579 w 1228797"/>
              <a:gd name="connsiteY151" fmla="*/ 63151 h 152590"/>
              <a:gd name="connsiteX152" fmla="*/ 1065729 w 1228797"/>
              <a:gd name="connsiteY152" fmla="*/ 63151 h 152590"/>
              <a:gd name="connsiteX153" fmla="*/ 1066205 w 1228797"/>
              <a:gd name="connsiteY153" fmla="*/ 63151 h 152590"/>
              <a:gd name="connsiteX154" fmla="*/ 1066777 w 1228797"/>
              <a:gd name="connsiteY154" fmla="*/ 63151 h 152590"/>
              <a:gd name="connsiteX155" fmla="*/ 1068205 w 1228797"/>
              <a:gd name="connsiteY155" fmla="*/ 68771 h 152590"/>
              <a:gd name="connsiteX156" fmla="*/ 1068205 w 1228797"/>
              <a:gd name="connsiteY156" fmla="*/ 80391 h 152590"/>
              <a:gd name="connsiteX157" fmla="*/ 1043155 w 1228797"/>
              <a:gd name="connsiteY157" fmla="*/ 136112 h 152590"/>
              <a:gd name="connsiteX158" fmla="*/ 1040869 w 1228797"/>
              <a:gd name="connsiteY158" fmla="*/ 138113 h 152590"/>
              <a:gd name="connsiteX159" fmla="*/ 1039630 w 1228797"/>
              <a:gd name="connsiteY159" fmla="*/ 139065 h 152590"/>
              <a:gd name="connsiteX160" fmla="*/ 1037249 w 1228797"/>
              <a:gd name="connsiteY160" fmla="*/ 140780 h 152590"/>
              <a:gd name="connsiteX161" fmla="*/ 1036011 w 1228797"/>
              <a:gd name="connsiteY161" fmla="*/ 141637 h 152590"/>
              <a:gd name="connsiteX162" fmla="*/ 1033630 w 1228797"/>
              <a:gd name="connsiteY162" fmla="*/ 143161 h 152590"/>
              <a:gd name="connsiteX163" fmla="*/ 1032391 w 1228797"/>
              <a:gd name="connsiteY163" fmla="*/ 143923 h 152590"/>
              <a:gd name="connsiteX164" fmla="*/ 1029915 w 1228797"/>
              <a:gd name="connsiteY164" fmla="*/ 145352 h 152590"/>
              <a:gd name="connsiteX165" fmla="*/ 1029343 w 1228797"/>
              <a:gd name="connsiteY165" fmla="*/ 145352 h 152590"/>
              <a:gd name="connsiteX166" fmla="*/ 1025343 w 1228797"/>
              <a:gd name="connsiteY166" fmla="*/ 147257 h 152590"/>
              <a:gd name="connsiteX167" fmla="*/ 1024676 w 1228797"/>
              <a:gd name="connsiteY167" fmla="*/ 147257 h 152590"/>
              <a:gd name="connsiteX168" fmla="*/ 1022104 w 1228797"/>
              <a:gd name="connsiteY168" fmla="*/ 148209 h 152590"/>
              <a:gd name="connsiteX169" fmla="*/ 1020866 w 1228797"/>
              <a:gd name="connsiteY169" fmla="*/ 148209 h 152590"/>
              <a:gd name="connsiteX170" fmla="*/ 1020104 w 1228797"/>
              <a:gd name="connsiteY170" fmla="*/ 148209 h 152590"/>
              <a:gd name="connsiteX171" fmla="*/ 1018009 w 1228797"/>
              <a:gd name="connsiteY171" fmla="*/ 148971 h 152590"/>
              <a:gd name="connsiteX172" fmla="*/ 1017151 w 1228797"/>
              <a:gd name="connsiteY172" fmla="*/ 148971 h 152590"/>
              <a:gd name="connsiteX173" fmla="*/ 1015913 w 1228797"/>
              <a:gd name="connsiteY173" fmla="*/ 148971 h 152590"/>
              <a:gd name="connsiteX174" fmla="*/ 1015056 w 1228797"/>
              <a:gd name="connsiteY174" fmla="*/ 148971 h 152590"/>
              <a:gd name="connsiteX175" fmla="*/ 1013151 w 1228797"/>
              <a:gd name="connsiteY175" fmla="*/ 149447 h 152590"/>
              <a:gd name="connsiteX176" fmla="*/ 1012103 w 1228797"/>
              <a:gd name="connsiteY176" fmla="*/ 149447 h 152590"/>
              <a:gd name="connsiteX177" fmla="*/ 1010960 w 1228797"/>
              <a:gd name="connsiteY177" fmla="*/ 149447 h 152590"/>
              <a:gd name="connsiteX178" fmla="*/ 1009912 w 1228797"/>
              <a:gd name="connsiteY178" fmla="*/ 149447 h 152590"/>
              <a:gd name="connsiteX179" fmla="*/ 1008103 w 1228797"/>
              <a:gd name="connsiteY179" fmla="*/ 149447 h 152590"/>
              <a:gd name="connsiteX180" fmla="*/ 1006960 w 1228797"/>
              <a:gd name="connsiteY180" fmla="*/ 149447 h 152590"/>
              <a:gd name="connsiteX181" fmla="*/ 1005817 w 1228797"/>
              <a:gd name="connsiteY181" fmla="*/ 149447 h 152590"/>
              <a:gd name="connsiteX182" fmla="*/ 1004578 w 1228797"/>
              <a:gd name="connsiteY182" fmla="*/ 149447 h 152590"/>
              <a:gd name="connsiteX183" fmla="*/ 1002864 w 1228797"/>
              <a:gd name="connsiteY183" fmla="*/ 149447 h 152590"/>
              <a:gd name="connsiteX184" fmla="*/ 995720 w 1228797"/>
              <a:gd name="connsiteY184" fmla="*/ 149447 h 152590"/>
              <a:gd name="connsiteX185" fmla="*/ 990386 w 1228797"/>
              <a:gd name="connsiteY185" fmla="*/ 149447 h 152590"/>
              <a:gd name="connsiteX186" fmla="*/ 918425 w 1228797"/>
              <a:gd name="connsiteY186" fmla="*/ 72152 h 152590"/>
              <a:gd name="connsiteX187" fmla="*/ 995720 w 1228797"/>
              <a:gd name="connsiteY187" fmla="*/ 191 h 152590"/>
              <a:gd name="connsiteX188" fmla="*/ 836558 w 1228797"/>
              <a:gd name="connsiteY188" fmla="*/ 191 h 152590"/>
              <a:gd name="connsiteX189" fmla="*/ 911234 w 1228797"/>
              <a:gd name="connsiteY189" fmla="*/ 74867 h 152590"/>
              <a:gd name="connsiteX190" fmla="*/ 836558 w 1228797"/>
              <a:gd name="connsiteY190" fmla="*/ 149543 h 152590"/>
              <a:gd name="connsiteX191" fmla="*/ 761882 w 1228797"/>
              <a:gd name="connsiteY191" fmla="*/ 74867 h 152590"/>
              <a:gd name="connsiteX192" fmla="*/ 836558 w 1228797"/>
              <a:gd name="connsiteY192" fmla="*/ 191 h 152590"/>
              <a:gd name="connsiteX193" fmla="*/ 200954 w 1228797"/>
              <a:gd name="connsiteY193" fmla="*/ 0 h 152590"/>
              <a:gd name="connsiteX194" fmla="*/ 275821 w 1228797"/>
              <a:gd name="connsiteY194" fmla="*/ 74867 h 152590"/>
              <a:gd name="connsiteX195" fmla="*/ 200954 w 1228797"/>
              <a:gd name="connsiteY195" fmla="*/ 149733 h 152590"/>
              <a:gd name="connsiteX196" fmla="*/ 126088 w 1228797"/>
              <a:gd name="connsiteY196" fmla="*/ 74867 h 152590"/>
              <a:gd name="connsiteX197" fmla="*/ 200954 w 1228797"/>
              <a:gd name="connsiteY197" fmla="*/ 0 h 152590"/>
            </a:gdLst>
            <a:ahLst/>
            <a:cxnLst/>
            <a:rect l="l" t="t" r="r" b="b"/>
            <a:pathLst>
              <a:path w="1228797" h="152590">
                <a:moveTo>
                  <a:pt x="353068" y="146933"/>
                </a:moveTo>
                <a:lnTo>
                  <a:pt x="353259" y="146971"/>
                </a:lnTo>
                <a:lnTo>
                  <a:pt x="352878" y="146971"/>
                </a:lnTo>
                <a:close/>
                <a:moveTo>
                  <a:pt x="463654" y="28766"/>
                </a:moveTo>
                <a:cubicBezTo>
                  <a:pt x="460187" y="28766"/>
                  <a:pt x="457368" y="31580"/>
                  <a:pt x="457368" y="35052"/>
                </a:cubicBezTo>
                <a:lnTo>
                  <a:pt x="457368" y="66866"/>
                </a:lnTo>
                <a:cubicBezTo>
                  <a:pt x="457311" y="70284"/>
                  <a:pt x="460044" y="73099"/>
                  <a:pt x="463464" y="73152"/>
                </a:cubicBezTo>
                <a:cubicBezTo>
                  <a:pt x="463530" y="73153"/>
                  <a:pt x="463588" y="73153"/>
                  <a:pt x="463654" y="73152"/>
                </a:cubicBezTo>
                <a:lnTo>
                  <a:pt x="502611" y="73152"/>
                </a:lnTo>
                <a:cubicBezTo>
                  <a:pt x="514613" y="73223"/>
                  <a:pt x="524576" y="63892"/>
                  <a:pt x="525281" y="51911"/>
                </a:cubicBezTo>
                <a:cubicBezTo>
                  <a:pt x="525910" y="39775"/>
                  <a:pt x="516585" y="29427"/>
                  <a:pt x="504450" y="28795"/>
                </a:cubicBezTo>
                <a:cubicBezTo>
                  <a:pt x="504031" y="28773"/>
                  <a:pt x="503602" y="28763"/>
                  <a:pt x="503183" y="28766"/>
                </a:cubicBezTo>
                <a:close/>
                <a:moveTo>
                  <a:pt x="1154216" y="28194"/>
                </a:moveTo>
                <a:lnTo>
                  <a:pt x="1154216" y="28765"/>
                </a:lnTo>
                <a:cubicBezTo>
                  <a:pt x="1127022" y="28713"/>
                  <a:pt x="1104934" y="50717"/>
                  <a:pt x="1104877" y="77914"/>
                </a:cubicBezTo>
                <a:cubicBezTo>
                  <a:pt x="1104820" y="105111"/>
                  <a:pt x="1126832" y="127201"/>
                  <a:pt x="1154026" y="127254"/>
                </a:cubicBezTo>
                <a:cubicBezTo>
                  <a:pt x="1181220" y="127306"/>
                  <a:pt x="1203308" y="105301"/>
                  <a:pt x="1203365" y="78105"/>
                </a:cubicBezTo>
                <a:cubicBezTo>
                  <a:pt x="1203365" y="78073"/>
                  <a:pt x="1203365" y="78041"/>
                  <a:pt x="1203365" y="78009"/>
                </a:cubicBezTo>
                <a:cubicBezTo>
                  <a:pt x="1203632" y="50761"/>
                  <a:pt x="1181753" y="28458"/>
                  <a:pt x="1154502" y="28195"/>
                </a:cubicBezTo>
                <a:cubicBezTo>
                  <a:pt x="1154407" y="28195"/>
                  <a:pt x="1154312" y="28194"/>
                  <a:pt x="1154216" y="28194"/>
                </a:cubicBezTo>
                <a:close/>
                <a:moveTo>
                  <a:pt x="836558" y="25718"/>
                </a:moveTo>
                <a:cubicBezTo>
                  <a:pt x="809364" y="25718"/>
                  <a:pt x="787314" y="47766"/>
                  <a:pt x="787314" y="74962"/>
                </a:cubicBezTo>
                <a:cubicBezTo>
                  <a:pt x="787314" y="102159"/>
                  <a:pt x="809364" y="124207"/>
                  <a:pt x="836558" y="124207"/>
                </a:cubicBezTo>
                <a:cubicBezTo>
                  <a:pt x="863752" y="124207"/>
                  <a:pt x="885802" y="102159"/>
                  <a:pt x="885802" y="74962"/>
                </a:cubicBezTo>
                <a:cubicBezTo>
                  <a:pt x="885802" y="74931"/>
                  <a:pt x="885802" y="74898"/>
                  <a:pt x="885802" y="74867"/>
                </a:cubicBezTo>
                <a:cubicBezTo>
                  <a:pt x="885745" y="47707"/>
                  <a:pt x="863714" y="25718"/>
                  <a:pt x="836558" y="25718"/>
                </a:cubicBezTo>
                <a:close/>
                <a:moveTo>
                  <a:pt x="200954" y="25527"/>
                </a:moveTo>
                <a:lnTo>
                  <a:pt x="200954" y="25908"/>
                </a:lnTo>
                <a:cubicBezTo>
                  <a:pt x="173652" y="25856"/>
                  <a:pt x="151477" y="47945"/>
                  <a:pt x="151424" y="75248"/>
                </a:cubicBezTo>
                <a:cubicBezTo>
                  <a:pt x="151372" y="102550"/>
                  <a:pt x="173462" y="124725"/>
                  <a:pt x="200764" y="124778"/>
                </a:cubicBezTo>
                <a:cubicBezTo>
                  <a:pt x="228063" y="124830"/>
                  <a:pt x="250237" y="102740"/>
                  <a:pt x="250294" y="75438"/>
                </a:cubicBezTo>
                <a:cubicBezTo>
                  <a:pt x="250294" y="75374"/>
                  <a:pt x="250294" y="75311"/>
                  <a:pt x="250294" y="75248"/>
                </a:cubicBezTo>
                <a:cubicBezTo>
                  <a:pt x="250456" y="47946"/>
                  <a:pt x="228444" y="25686"/>
                  <a:pt x="201145" y="25528"/>
                </a:cubicBezTo>
                <a:cubicBezTo>
                  <a:pt x="201078" y="25527"/>
                  <a:pt x="201021" y="25527"/>
                  <a:pt x="200954" y="25527"/>
                </a:cubicBezTo>
                <a:close/>
                <a:moveTo>
                  <a:pt x="437841" y="3429"/>
                </a:moveTo>
                <a:lnTo>
                  <a:pt x="502040" y="3429"/>
                </a:lnTo>
                <a:cubicBezTo>
                  <a:pt x="514623" y="3414"/>
                  <a:pt x="526748" y="8180"/>
                  <a:pt x="535949" y="16764"/>
                </a:cubicBezTo>
                <a:cubicBezTo>
                  <a:pt x="545074" y="25190"/>
                  <a:pt x="550427" y="36928"/>
                  <a:pt x="550808" y="49340"/>
                </a:cubicBezTo>
                <a:cubicBezTo>
                  <a:pt x="551303" y="66268"/>
                  <a:pt x="542883" y="82215"/>
                  <a:pt x="528615" y="91345"/>
                </a:cubicBezTo>
                <a:cubicBezTo>
                  <a:pt x="525881" y="92959"/>
                  <a:pt x="524852" y="96397"/>
                  <a:pt x="526233" y="99251"/>
                </a:cubicBezTo>
                <a:lnTo>
                  <a:pt x="544712" y="138017"/>
                </a:lnTo>
                <a:cubicBezTo>
                  <a:pt x="546188" y="141161"/>
                  <a:pt x="544826" y="144904"/>
                  <a:pt x="541683" y="146377"/>
                </a:cubicBezTo>
                <a:cubicBezTo>
                  <a:pt x="540845" y="146772"/>
                  <a:pt x="539930" y="146974"/>
                  <a:pt x="538997" y="146971"/>
                </a:cubicBezTo>
                <a:lnTo>
                  <a:pt x="525567" y="146971"/>
                </a:lnTo>
                <a:cubicBezTo>
                  <a:pt x="523166" y="146983"/>
                  <a:pt x="520976" y="145611"/>
                  <a:pt x="519947" y="143447"/>
                </a:cubicBezTo>
                <a:lnTo>
                  <a:pt x="500230" y="102203"/>
                </a:lnTo>
                <a:cubicBezTo>
                  <a:pt x="499221" y="100023"/>
                  <a:pt x="497011" y="98643"/>
                  <a:pt x="494611" y="98679"/>
                </a:cubicBezTo>
                <a:lnTo>
                  <a:pt x="463654" y="98679"/>
                </a:lnTo>
                <a:cubicBezTo>
                  <a:pt x="460235" y="98626"/>
                  <a:pt x="457425" y="101355"/>
                  <a:pt x="457368" y="104773"/>
                </a:cubicBezTo>
                <a:cubicBezTo>
                  <a:pt x="457368" y="104838"/>
                  <a:pt x="457368" y="104902"/>
                  <a:pt x="457368" y="104966"/>
                </a:cubicBezTo>
                <a:lnTo>
                  <a:pt x="457368" y="140684"/>
                </a:lnTo>
                <a:cubicBezTo>
                  <a:pt x="457368" y="144156"/>
                  <a:pt x="454558" y="146971"/>
                  <a:pt x="451081" y="146971"/>
                </a:cubicBezTo>
                <a:lnTo>
                  <a:pt x="437841" y="146971"/>
                </a:lnTo>
                <a:cubicBezTo>
                  <a:pt x="434365" y="146971"/>
                  <a:pt x="431555" y="144156"/>
                  <a:pt x="431555" y="140684"/>
                </a:cubicBezTo>
                <a:lnTo>
                  <a:pt x="431555" y="9716"/>
                </a:lnTo>
                <a:cubicBezTo>
                  <a:pt x="431603" y="6265"/>
                  <a:pt x="434393" y="3480"/>
                  <a:pt x="437841" y="3429"/>
                </a:cubicBezTo>
                <a:close/>
                <a:moveTo>
                  <a:pt x="293633" y="3429"/>
                </a:moveTo>
                <a:lnTo>
                  <a:pt x="306777" y="3429"/>
                </a:lnTo>
                <a:cubicBezTo>
                  <a:pt x="310101" y="3631"/>
                  <a:pt x="312692" y="6387"/>
                  <a:pt x="312683" y="9715"/>
                </a:cubicBezTo>
                <a:lnTo>
                  <a:pt x="312683" y="80677"/>
                </a:lnTo>
                <a:cubicBezTo>
                  <a:pt x="311454" y="102842"/>
                  <a:pt x="328427" y="121805"/>
                  <a:pt x="350592" y="123032"/>
                </a:cubicBezTo>
                <a:cubicBezTo>
                  <a:pt x="372757" y="124258"/>
                  <a:pt x="391721" y="107284"/>
                  <a:pt x="392950" y="85118"/>
                </a:cubicBezTo>
                <a:cubicBezTo>
                  <a:pt x="393026" y="83830"/>
                  <a:pt x="393035" y="82538"/>
                  <a:pt x="392978" y="81248"/>
                </a:cubicBezTo>
                <a:lnTo>
                  <a:pt x="392978" y="9715"/>
                </a:lnTo>
                <a:cubicBezTo>
                  <a:pt x="393026" y="6265"/>
                  <a:pt x="395817" y="3480"/>
                  <a:pt x="399265" y="3429"/>
                </a:cubicBezTo>
                <a:lnTo>
                  <a:pt x="412505" y="3429"/>
                </a:lnTo>
                <a:cubicBezTo>
                  <a:pt x="415943" y="3481"/>
                  <a:pt x="418696" y="6281"/>
                  <a:pt x="418696" y="9715"/>
                </a:cubicBezTo>
                <a:lnTo>
                  <a:pt x="418696" y="81153"/>
                </a:lnTo>
                <a:cubicBezTo>
                  <a:pt x="418696" y="108416"/>
                  <a:pt x="402119" y="131807"/>
                  <a:pt x="378496" y="141799"/>
                </a:cubicBezTo>
                <a:lnTo>
                  <a:pt x="353068" y="146933"/>
                </a:lnTo>
                <a:lnTo>
                  <a:pt x="327634" y="141836"/>
                </a:lnTo>
                <a:cubicBezTo>
                  <a:pt x="303998" y="131878"/>
                  <a:pt x="287389" y="108511"/>
                  <a:pt x="287346" y="81248"/>
                </a:cubicBezTo>
                <a:cubicBezTo>
                  <a:pt x="287346" y="81217"/>
                  <a:pt x="287346" y="81184"/>
                  <a:pt x="287346" y="81153"/>
                </a:cubicBezTo>
                <a:lnTo>
                  <a:pt x="287346" y="9715"/>
                </a:lnTo>
                <a:cubicBezTo>
                  <a:pt x="287394" y="6265"/>
                  <a:pt x="290184" y="3480"/>
                  <a:pt x="293633" y="3429"/>
                </a:cubicBezTo>
                <a:close/>
                <a:moveTo>
                  <a:pt x="6264" y="3333"/>
                </a:moveTo>
                <a:lnTo>
                  <a:pt x="18646" y="3333"/>
                </a:lnTo>
                <a:cubicBezTo>
                  <a:pt x="20692" y="3332"/>
                  <a:pt x="22611" y="4327"/>
                  <a:pt x="23790" y="6000"/>
                </a:cubicBezTo>
                <a:lnTo>
                  <a:pt x="61890" y="59817"/>
                </a:lnTo>
                <a:cubicBezTo>
                  <a:pt x="63109" y="61430"/>
                  <a:pt x="65011" y="62381"/>
                  <a:pt x="67033" y="62388"/>
                </a:cubicBezTo>
                <a:cubicBezTo>
                  <a:pt x="69032" y="62397"/>
                  <a:pt x="70913" y="61439"/>
                  <a:pt x="72081" y="59817"/>
                </a:cubicBezTo>
                <a:lnTo>
                  <a:pt x="110181" y="6000"/>
                </a:lnTo>
                <a:cubicBezTo>
                  <a:pt x="111360" y="4327"/>
                  <a:pt x="113279" y="3332"/>
                  <a:pt x="115325" y="3333"/>
                </a:cubicBezTo>
                <a:lnTo>
                  <a:pt x="127707" y="3333"/>
                </a:lnTo>
                <a:cubicBezTo>
                  <a:pt x="131179" y="3293"/>
                  <a:pt x="134026" y="6076"/>
                  <a:pt x="134065" y="9548"/>
                </a:cubicBezTo>
                <a:cubicBezTo>
                  <a:pt x="134082" y="10908"/>
                  <a:pt x="133655" y="12237"/>
                  <a:pt x="132851" y="13335"/>
                </a:cubicBezTo>
                <a:lnTo>
                  <a:pt x="81702" y="83724"/>
                </a:lnTo>
                <a:cubicBezTo>
                  <a:pt x="80555" y="85300"/>
                  <a:pt x="79953" y="87206"/>
                  <a:pt x="79987" y="89154"/>
                </a:cubicBezTo>
                <a:lnTo>
                  <a:pt x="79987" y="140684"/>
                </a:lnTo>
                <a:cubicBezTo>
                  <a:pt x="79987" y="144156"/>
                  <a:pt x="77172" y="146970"/>
                  <a:pt x="73701" y="146970"/>
                </a:cubicBezTo>
                <a:lnTo>
                  <a:pt x="60270" y="146970"/>
                </a:lnTo>
                <a:cubicBezTo>
                  <a:pt x="56798" y="146970"/>
                  <a:pt x="53984" y="144156"/>
                  <a:pt x="53984" y="140684"/>
                </a:cubicBezTo>
                <a:lnTo>
                  <a:pt x="53984" y="89154"/>
                </a:lnTo>
                <a:cubicBezTo>
                  <a:pt x="54018" y="87206"/>
                  <a:pt x="53416" y="85300"/>
                  <a:pt x="52269" y="83724"/>
                </a:cubicBezTo>
                <a:lnTo>
                  <a:pt x="1215" y="13335"/>
                </a:lnTo>
                <a:cubicBezTo>
                  <a:pt x="-836" y="10533"/>
                  <a:pt x="-229" y="6600"/>
                  <a:pt x="2572" y="4549"/>
                </a:cubicBezTo>
                <a:cubicBezTo>
                  <a:pt x="3643" y="3764"/>
                  <a:pt x="4936" y="3338"/>
                  <a:pt x="6264" y="3333"/>
                </a:cubicBezTo>
                <a:close/>
                <a:moveTo>
                  <a:pt x="1154026" y="3238"/>
                </a:moveTo>
                <a:cubicBezTo>
                  <a:pt x="1195269" y="3186"/>
                  <a:pt x="1228740" y="36577"/>
                  <a:pt x="1228797" y="77819"/>
                </a:cubicBezTo>
                <a:cubicBezTo>
                  <a:pt x="1228797" y="77850"/>
                  <a:pt x="1228797" y="77883"/>
                  <a:pt x="1228797" y="77914"/>
                </a:cubicBezTo>
                <a:cubicBezTo>
                  <a:pt x="1228740" y="119097"/>
                  <a:pt x="1195402" y="152485"/>
                  <a:pt x="1154216" y="152590"/>
                </a:cubicBezTo>
                <a:cubicBezTo>
                  <a:pt x="1112973" y="152642"/>
                  <a:pt x="1079502" y="119252"/>
                  <a:pt x="1079445" y="78009"/>
                </a:cubicBezTo>
                <a:cubicBezTo>
                  <a:pt x="1079388" y="36767"/>
                  <a:pt x="1112783" y="3290"/>
                  <a:pt x="1154026" y="3238"/>
                </a:cubicBezTo>
                <a:close/>
                <a:moveTo>
                  <a:pt x="646058" y="2096"/>
                </a:moveTo>
                <a:lnTo>
                  <a:pt x="659774" y="2096"/>
                </a:lnTo>
                <a:cubicBezTo>
                  <a:pt x="663250" y="2096"/>
                  <a:pt x="666060" y="4911"/>
                  <a:pt x="666060" y="8382"/>
                </a:cubicBezTo>
                <a:lnTo>
                  <a:pt x="666060" y="116491"/>
                </a:lnTo>
                <a:cubicBezTo>
                  <a:pt x="666060" y="119963"/>
                  <a:pt x="668870" y="122778"/>
                  <a:pt x="672346" y="122778"/>
                </a:cubicBezTo>
                <a:lnTo>
                  <a:pt x="750166" y="122778"/>
                </a:lnTo>
                <a:cubicBezTo>
                  <a:pt x="753633" y="122778"/>
                  <a:pt x="756452" y="125592"/>
                  <a:pt x="756452" y="129064"/>
                </a:cubicBezTo>
                <a:lnTo>
                  <a:pt x="756452" y="141733"/>
                </a:lnTo>
                <a:cubicBezTo>
                  <a:pt x="756509" y="145151"/>
                  <a:pt x="753776" y="147966"/>
                  <a:pt x="750356" y="148019"/>
                </a:cubicBezTo>
                <a:cubicBezTo>
                  <a:pt x="750290" y="148020"/>
                  <a:pt x="750232" y="148020"/>
                  <a:pt x="750166" y="148019"/>
                </a:cubicBezTo>
                <a:lnTo>
                  <a:pt x="646058" y="148019"/>
                </a:lnTo>
                <a:cubicBezTo>
                  <a:pt x="642581" y="148019"/>
                  <a:pt x="639771" y="145204"/>
                  <a:pt x="639771" y="141733"/>
                </a:cubicBezTo>
                <a:lnTo>
                  <a:pt x="639771" y="8382"/>
                </a:lnTo>
                <a:cubicBezTo>
                  <a:pt x="639819" y="4932"/>
                  <a:pt x="642609" y="2147"/>
                  <a:pt x="646058" y="2096"/>
                </a:cubicBezTo>
                <a:close/>
                <a:moveTo>
                  <a:pt x="995720" y="191"/>
                </a:moveTo>
                <a:cubicBezTo>
                  <a:pt x="1011922" y="355"/>
                  <a:pt x="1027629" y="5769"/>
                  <a:pt x="1040488" y="15621"/>
                </a:cubicBezTo>
                <a:cubicBezTo>
                  <a:pt x="1044298" y="18466"/>
                  <a:pt x="1047831" y="21654"/>
                  <a:pt x="1051060" y="25146"/>
                </a:cubicBezTo>
                <a:cubicBezTo>
                  <a:pt x="1051127" y="25235"/>
                  <a:pt x="1051194" y="25326"/>
                  <a:pt x="1051251" y="25418"/>
                </a:cubicBezTo>
                <a:cubicBezTo>
                  <a:pt x="1053146" y="28264"/>
                  <a:pt x="1052384" y="32107"/>
                  <a:pt x="1049536" y="34004"/>
                </a:cubicBezTo>
                <a:lnTo>
                  <a:pt x="1038964" y="41434"/>
                </a:lnTo>
                <a:cubicBezTo>
                  <a:pt x="1036478" y="43261"/>
                  <a:pt x="1033020" y="42976"/>
                  <a:pt x="1030867" y="40767"/>
                </a:cubicBezTo>
                <a:cubicBezTo>
                  <a:pt x="1029962" y="39830"/>
                  <a:pt x="1029010" y="38939"/>
                  <a:pt x="1028010" y="38100"/>
                </a:cubicBezTo>
                <a:cubicBezTo>
                  <a:pt x="1027753" y="37997"/>
                  <a:pt x="1027524" y="37834"/>
                  <a:pt x="1027343" y="37624"/>
                </a:cubicBezTo>
                <a:cubicBezTo>
                  <a:pt x="1018532" y="30242"/>
                  <a:pt x="1007407" y="26196"/>
                  <a:pt x="995911" y="26194"/>
                </a:cubicBezTo>
                <a:lnTo>
                  <a:pt x="993815" y="26194"/>
                </a:lnTo>
                <a:cubicBezTo>
                  <a:pt x="992672" y="26099"/>
                  <a:pt x="991529" y="26099"/>
                  <a:pt x="990386" y="26194"/>
                </a:cubicBezTo>
                <a:cubicBezTo>
                  <a:pt x="987414" y="26512"/>
                  <a:pt x="984481" y="27118"/>
                  <a:pt x="981623" y="28004"/>
                </a:cubicBezTo>
                <a:cubicBezTo>
                  <a:pt x="964526" y="33101"/>
                  <a:pt x="951524" y="47046"/>
                  <a:pt x="947638" y="64456"/>
                </a:cubicBezTo>
                <a:cubicBezTo>
                  <a:pt x="941704" y="90998"/>
                  <a:pt x="958411" y="117323"/>
                  <a:pt x="984957" y="123254"/>
                </a:cubicBezTo>
                <a:lnTo>
                  <a:pt x="988957" y="124016"/>
                </a:lnTo>
                <a:lnTo>
                  <a:pt x="992291" y="122968"/>
                </a:lnTo>
                <a:lnTo>
                  <a:pt x="1001816" y="122968"/>
                </a:lnTo>
                <a:cubicBezTo>
                  <a:pt x="1004274" y="122753"/>
                  <a:pt x="1006731" y="122403"/>
                  <a:pt x="1009150" y="121920"/>
                </a:cubicBezTo>
                <a:lnTo>
                  <a:pt x="1010484" y="121920"/>
                </a:lnTo>
                <a:lnTo>
                  <a:pt x="1011817" y="121920"/>
                </a:lnTo>
                <a:lnTo>
                  <a:pt x="1017437" y="119920"/>
                </a:lnTo>
                <a:lnTo>
                  <a:pt x="1018580" y="119444"/>
                </a:lnTo>
                <a:lnTo>
                  <a:pt x="1019723" y="118967"/>
                </a:lnTo>
                <a:lnTo>
                  <a:pt x="1020866" y="118396"/>
                </a:lnTo>
                <a:lnTo>
                  <a:pt x="1023438" y="117062"/>
                </a:lnTo>
                <a:lnTo>
                  <a:pt x="1024200" y="116491"/>
                </a:lnTo>
                <a:cubicBezTo>
                  <a:pt x="1031496" y="110931"/>
                  <a:pt x="1037316" y="103671"/>
                  <a:pt x="1041154" y="95345"/>
                </a:cubicBezTo>
                <a:cubicBezTo>
                  <a:pt x="1041764" y="93613"/>
                  <a:pt x="1041393" y="91690"/>
                  <a:pt x="1040202" y="90297"/>
                </a:cubicBezTo>
                <a:cubicBezTo>
                  <a:pt x="1039135" y="89178"/>
                  <a:pt x="1037649" y="88556"/>
                  <a:pt x="1036106" y="88583"/>
                </a:cubicBezTo>
                <a:lnTo>
                  <a:pt x="1008579" y="88583"/>
                </a:lnTo>
                <a:cubicBezTo>
                  <a:pt x="1005102" y="88583"/>
                  <a:pt x="1002292" y="85768"/>
                  <a:pt x="1002292" y="82296"/>
                </a:cubicBezTo>
                <a:lnTo>
                  <a:pt x="1002292" y="69437"/>
                </a:lnTo>
                <a:cubicBezTo>
                  <a:pt x="1002292" y="69373"/>
                  <a:pt x="1002292" y="69310"/>
                  <a:pt x="1002292" y="69245"/>
                </a:cubicBezTo>
                <a:cubicBezTo>
                  <a:pt x="1002350" y="65826"/>
                  <a:pt x="1005159" y="63097"/>
                  <a:pt x="1008579" y="63151"/>
                </a:cubicBezTo>
                <a:lnTo>
                  <a:pt x="1065729" y="63151"/>
                </a:lnTo>
                <a:lnTo>
                  <a:pt x="1066205" y="63151"/>
                </a:lnTo>
                <a:lnTo>
                  <a:pt x="1066777" y="63151"/>
                </a:lnTo>
                <a:cubicBezTo>
                  <a:pt x="1068139" y="64680"/>
                  <a:pt x="1068672" y="66776"/>
                  <a:pt x="1068205" y="68771"/>
                </a:cubicBezTo>
                <a:lnTo>
                  <a:pt x="1068205" y="80391"/>
                </a:lnTo>
                <a:cubicBezTo>
                  <a:pt x="1068244" y="101700"/>
                  <a:pt x="1059119" y="121997"/>
                  <a:pt x="1043155" y="136112"/>
                </a:cubicBezTo>
                <a:lnTo>
                  <a:pt x="1040869" y="138113"/>
                </a:lnTo>
                <a:lnTo>
                  <a:pt x="1039630" y="139065"/>
                </a:lnTo>
                <a:cubicBezTo>
                  <a:pt x="1038878" y="139697"/>
                  <a:pt x="1038087" y="140270"/>
                  <a:pt x="1037249" y="140780"/>
                </a:cubicBezTo>
                <a:lnTo>
                  <a:pt x="1036011" y="141637"/>
                </a:lnTo>
                <a:lnTo>
                  <a:pt x="1033630" y="143161"/>
                </a:lnTo>
                <a:lnTo>
                  <a:pt x="1032391" y="143923"/>
                </a:lnTo>
                <a:lnTo>
                  <a:pt x="1029915" y="145352"/>
                </a:lnTo>
                <a:lnTo>
                  <a:pt x="1029343" y="145352"/>
                </a:lnTo>
                <a:lnTo>
                  <a:pt x="1025343" y="147257"/>
                </a:lnTo>
                <a:lnTo>
                  <a:pt x="1024676" y="147257"/>
                </a:lnTo>
                <a:lnTo>
                  <a:pt x="1022104" y="148209"/>
                </a:lnTo>
                <a:lnTo>
                  <a:pt x="1020866" y="148209"/>
                </a:lnTo>
                <a:lnTo>
                  <a:pt x="1020104" y="148209"/>
                </a:lnTo>
                <a:lnTo>
                  <a:pt x="1018009" y="148971"/>
                </a:lnTo>
                <a:lnTo>
                  <a:pt x="1017151" y="148971"/>
                </a:lnTo>
                <a:lnTo>
                  <a:pt x="1015913" y="148971"/>
                </a:lnTo>
                <a:lnTo>
                  <a:pt x="1015056" y="148971"/>
                </a:lnTo>
                <a:lnTo>
                  <a:pt x="1013151" y="149447"/>
                </a:lnTo>
                <a:lnTo>
                  <a:pt x="1012103" y="149447"/>
                </a:lnTo>
                <a:lnTo>
                  <a:pt x="1010960" y="149447"/>
                </a:lnTo>
                <a:lnTo>
                  <a:pt x="1009912" y="149447"/>
                </a:lnTo>
                <a:lnTo>
                  <a:pt x="1008103" y="149447"/>
                </a:lnTo>
                <a:lnTo>
                  <a:pt x="1006960" y="149447"/>
                </a:lnTo>
                <a:lnTo>
                  <a:pt x="1005817" y="149447"/>
                </a:lnTo>
                <a:lnTo>
                  <a:pt x="1004578" y="149447"/>
                </a:lnTo>
                <a:lnTo>
                  <a:pt x="1002864" y="149447"/>
                </a:lnTo>
                <a:lnTo>
                  <a:pt x="995720" y="149447"/>
                </a:lnTo>
                <a:cubicBezTo>
                  <a:pt x="993939" y="149511"/>
                  <a:pt x="992167" y="149511"/>
                  <a:pt x="990386" y="149447"/>
                </a:cubicBezTo>
                <a:cubicBezTo>
                  <a:pt x="949171" y="147975"/>
                  <a:pt x="916948" y="113368"/>
                  <a:pt x="918425" y="72152"/>
                </a:cubicBezTo>
                <a:cubicBezTo>
                  <a:pt x="919901" y="30936"/>
                  <a:pt x="954505" y="-1282"/>
                  <a:pt x="995720" y="191"/>
                </a:cubicBezTo>
                <a:close/>
                <a:moveTo>
                  <a:pt x="836558" y="191"/>
                </a:moveTo>
                <a:cubicBezTo>
                  <a:pt x="877801" y="191"/>
                  <a:pt x="911234" y="33625"/>
                  <a:pt x="911234" y="74867"/>
                </a:cubicBezTo>
                <a:cubicBezTo>
                  <a:pt x="911234" y="116109"/>
                  <a:pt x="877801" y="149543"/>
                  <a:pt x="836558" y="149543"/>
                </a:cubicBezTo>
                <a:cubicBezTo>
                  <a:pt x="795315" y="149543"/>
                  <a:pt x="761882" y="116109"/>
                  <a:pt x="761882" y="74867"/>
                </a:cubicBezTo>
                <a:cubicBezTo>
                  <a:pt x="761882" y="33625"/>
                  <a:pt x="795315" y="191"/>
                  <a:pt x="836558" y="191"/>
                </a:cubicBezTo>
                <a:close/>
                <a:moveTo>
                  <a:pt x="200954" y="0"/>
                </a:moveTo>
                <a:cubicBezTo>
                  <a:pt x="242302" y="0"/>
                  <a:pt x="275821" y="33518"/>
                  <a:pt x="275821" y="74867"/>
                </a:cubicBezTo>
                <a:cubicBezTo>
                  <a:pt x="275821" y="116215"/>
                  <a:pt x="242302" y="149733"/>
                  <a:pt x="200954" y="149733"/>
                </a:cubicBezTo>
                <a:cubicBezTo>
                  <a:pt x="159606" y="149733"/>
                  <a:pt x="126088" y="116215"/>
                  <a:pt x="126088" y="74867"/>
                </a:cubicBezTo>
                <a:cubicBezTo>
                  <a:pt x="126088" y="33518"/>
                  <a:pt x="159606" y="0"/>
                  <a:pt x="200954" y="0"/>
                </a:cubicBezTo>
                <a:close/>
              </a:path>
            </a:pathLst>
          </a:custGeom>
          <a:solidFill>
            <a:schemeClr val="bg1"/>
          </a:solidFill>
          <a:ln w="9525" cap="flat">
            <a:noFill/>
            <a:miter/>
          </a:ln>
        </p:spPr>
        <p:txBody>
          <a:bodyPr vert="horz" wrap="square" lIns="91440" tIns="45720" rIns="91440" bIns="45720" rtlCol="0" anchor="ctr"/>
          <a:lstStyle/>
          <a:p>
            <a:pPr algn="l"/>
            <a:endParaRPr kumimoji="1" lang="zh-CN" altLang="en-US"/>
          </a:p>
        </p:txBody>
      </p:sp>
      <p:pic>
        <p:nvPicPr>
          <p:cNvPr id="17" name="图片 16">
            <a:extLst>
              <a:ext uri="{FF2B5EF4-FFF2-40B4-BE49-F238E27FC236}">
                <a16:creationId xmlns:a16="http://schemas.microsoft.com/office/drawing/2014/main" id="{F8F46A21-1940-4749-8138-5CA4CAF125A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84149" y="850450"/>
            <a:ext cx="3611002" cy="811461"/>
          </a:xfrm>
          <a:prstGeom prst="rect">
            <a:avLst/>
          </a:prstGeom>
          <a:solidFill>
            <a:schemeClr val="bg1"/>
          </a:solidFill>
          <a:effectLst>
            <a:softEdge rad="38100"/>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1968606" y="1197369"/>
            <a:ext cx="8702842" cy="3031958"/>
          </a:xfrm>
          <a:prstGeom prst="roundRect">
            <a:avLst>
              <a:gd name="adj" fmla="val 5820"/>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1262754" y="1520401"/>
            <a:ext cx="1772652" cy="2385895"/>
          </a:xfrm>
          <a:prstGeom prst="roundRect">
            <a:avLst>
              <a:gd name="adj" fmla="val 9640"/>
            </a:avLst>
          </a:prstGeom>
          <a:solidFill>
            <a:schemeClr val="accent2">
              <a:lumMod val="60000"/>
              <a:lumOff val="40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3717196" y="2480737"/>
            <a:ext cx="6689558" cy="1425558"/>
          </a:xfrm>
          <a:prstGeom prst="rect">
            <a:avLst/>
          </a:prstGeom>
          <a:noFill/>
          <a:ln>
            <a:noFill/>
          </a:ln>
        </p:spPr>
        <p:txBody>
          <a:bodyPr vert="horz" wrap="square" lIns="0" tIns="0" rIns="0" bIns="0" rtlCol="0" anchor="t"/>
          <a:lstStyle/>
          <a:p>
            <a:pPr algn="l"/>
            <a:r>
              <a:rPr kumimoji="1" lang="en-US" altLang="zh-CN" sz="1400">
                <a:ln w="12700">
                  <a:noFill/>
                </a:ln>
                <a:solidFill>
                  <a:schemeClr val="bg1"/>
                </a:solidFill>
                <a:latin typeface="Source Han Sans"/>
                <a:ea typeface="Source Han Sans"/>
                <a:cs typeface="Source Han Sans"/>
              </a:rPr>
              <a:t>如图所示，Tableau支持多种数据类型，如支持Miscrosoft Excel文件、文本文件、Json文件等，最重要的是Tableau支持多种类型的数据源（包括数据库和云服务）。数据库除了支持MySQL这类主流Java数据库外，也支持其他各种类型的数据库。</a:t>
            </a:r>
            <a:endParaRPr kumimoji="1" lang="zh-CN" altLang="en-US"/>
          </a:p>
        </p:txBody>
      </p:sp>
      <p:sp>
        <p:nvSpPr>
          <p:cNvPr id="7" name="标题 1"/>
          <p:cNvSpPr txBox="1"/>
          <p:nvPr/>
        </p:nvSpPr>
        <p:spPr>
          <a:xfrm>
            <a:off x="3717195" y="1660748"/>
            <a:ext cx="3614915" cy="529390"/>
          </a:xfrm>
          <a:prstGeom prst="rect">
            <a:avLst/>
          </a:prstGeom>
          <a:noFill/>
          <a:ln>
            <a:noFill/>
          </a:ln>
        </p:spPr>
        <p:txBody>
          <a:bodyPr vert="horz" wrap="square" lIns="0" tIns="0" rIns="0" bIns="0" rtlCol="0" anchor="t"/>
          <a:lstStyle/>
          <a:p>
            <a:pPr algn="l"/>
            <a:r>
              <a:rPr kumimoji="1" lang="en-US" altLang="zh-CN" sz="2800">
                <a:ln w="12700">
                  <a:noFill/>
                </a:ln>
                <a:solidFill>
                  <a:schemeClr val="bg1"/>
                </a:solidFill>
                <a:latin typeface="Source Han Sans"/>
                <a:ea typeface="Source Han Sans"/>
                <a:cs typeface="Source Han Sans"/>
              </a:rPr>
              <a:t>01</a:t>
            </a:r>
            <a:endParaRPr kumimoji="1" lang="zh-CN" altLang="en-US"/>
          </a:p>
        </p:txBody>
      </p:sp>
      <p:cxnSp>
        <p:nvCxnSpPr>
          <p:cNvPr id="8" name="标题 1"/>
          <p:cNvCxnSpPr/>
          <p:nvPr/>
        </p:nvCxnSpPr>
        <p:spPr>
          <a:xfrm>
            <a:off x="3709174" y="2302432"/>
            <a:ext cx="6689559" cy="0"/>
          </a:xfrm>
          <a:prstGeom prst="line">
            <a:avLst/>
          </a:prstGeom>
          <a:noFill/>
          <a:ln w="6350" cap="sq">
            <a:solidFill>
              <a:schemeClr val="bg1"/>
            </a:solidFill>
            <a:miter/>
          </a:ln>
        </p:spPr>
      </p:cxnSp>
      <p:pic>
        <p:nvPicPr>
          <p:cNvPr id="9" name="图片 8"/>
          <p:cNvPicPr>
            <a:picLocks noChangeAspect="1"/>
          </p:cNvPicPr>
          <p:nvPr/>
        </p:nvPicPr>
        <p:blipFill>
          <a:blip r:embed="rId3">
            <a:alphaModFix/>
          </a:blip>
          <a:srcRect/>
          <a:stretch>
            <a:fillRect/>
          </a:stretch>
        </p:blipFill>
        <p:spPr>
          <a:xfrm>
            <a:off x="1591617" y="1660748"/>
            <a:ext cx="1852863" cy="2105202"/>
          </a:xfrm>
          <a:prstGeom prst="rect">
            <a:avLst/>
          </a:prstGeom>
        </p:spPr>
      </p:pic>
      <p:sp>
        <p:nvSpPr>
          <p:cNvPr id="10" name="标题 1"/>
          <p:cNvSpPr txBox="1"/>
          <p:nvPr/>
        </p:nvSpPr>
        <p:spPr>
          <a:xfrm>
            <a:off x="438153" y="454500"/>
            <a:ext cx="6685308" cy="510950"/>
          </a:xfrm>
          <a:prstGeom prst="parallelogram">
            <a:avLst>
              <a:gd name="adj" fmla="val 42948"/>
            </a:avLst>
          </a:prstGeom>
          <a:gradFill>
            <a:gsLst>
              <a:gs pos="0">
                <a:schemeClr val="accent1">
                  <a:lumMod val="20000"/>
                  <a:lumOff val="80000"/>
                </a:schemeClr>
              </a:gs>
              <a:gs pos="89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773150" y="475975"/>
            <a:ext cx="1074575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支持多种数据类型</a:t>
            </a:r>
            <a:endParaRPr kumimoji="1" lang="zh-CN" altLang="en-US"/>
          </a:p>
        </p:txBody>
      </p:sp>
      <p:sp>
        <p:nvSpPr>
          <p:cNvPr id="12" name="标题 1"/>
          <p:cNvSpPr txBox="1"/>
          <p:nvPr/>
        </p:nvSpPr>
        <p:spPr>
          <a:xfrm>
            <a:off x="169743" y="-1"/>
            <a:ext cx="603407" cy="965451"/>
          </a:xfrm>
          <a:prstGeom prst="parallelogram">
            <a:avLst>
              <a:gd name="adj" fmla="val 73502"/>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14" name="图片 13">
            <a:extLst>
              <a:ext uri="{FF2B5EF4-FFF2-40B4-BE49-F238E27FC236}">
                <a16:creationId xmlns:a16="http://schemas.microsoft.com/office/drawing/2014/main" id="{05934528-0E40-5EA3-9DD9-0265DDC1944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98157" y="3271980"/>
            <a:ext cx="5229863" cy="3258318"/>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6" name="图片 5"/>
          <p:cNvPicPr>
            <a:picLocks noChangeAspect="1"/>
          </p:cNvPicPr>
          <p:nvPr/>
        </p:nvPicPr>
        <p:blipFill>
          <a:blip r:embed="rId3">
            <a:alphaModFix/>
          </a:blip>
          <a:srcRect/>
          <a:stretch>
            <a:fillRect/>
          </a:stretch>
        </p:blipFill>
        <p:spPr>
          <a:xfrm>
            <a:off x="7701104" y="4294309"/>
            <a:ext cx="1592709" cy="1322364"/>
          </a:xfrm>
          <a:prstGeom prst="rect">
            <a:avLst/>
          </a:prstGeom>
        </p:spPr>
      </p:pic>
      <p:sp>
        <p:nvSpPr>
          <p:cNvPr id="7" name="标题 1"/>
          <p:cNvSpPr txBox="1"/>
          <p:nvPr/>
        </p:nvSpPr>
        <p:spPr>
          <a:xfrm>
            <a:off x="796908" y="2993807"/>
            <a:ext cx="3874326" cy="476383"/>
          </a:xfrm>
          <a:prstGeom prst="rect">
            <a:avLst/>
          </a:prstGeom>
          <a:solidFill>
            <a:schemeClr val="accent1"/>
          </a:solidFill>
          <a:ln w="12700" cap="sq">
            <a:noFill/>
            <a:miter/>
          </a:ln>
          <a:effectLst/>
        </p:spPr>
        <p:txBody>
          <a:bodyPr vert="horz" wrap="square" lIns="274320" tIns="45720" rIns="91440" bIns="45720" rtlCol="0" anchor="ctr"/>
          <a:lstStyle/>
          <a:p>
            <a:pPr algn="l"/>
            <a:endParaRPr kumimoji="1" lang="zh-CN" altLang="en-US"/>
          </a:p>
        </p:txBody>
      </p:sp>
      <p:sp>
        <p:nvSpPr>
          <p:cNvPr id="8" name="标题 1"/>
          <p:cNvSpPr txBox="1"/>
          <p:nvPr/>
        </p:nvSpPr>
        <p:spPr>
          <a:xfrm>
            <a:off x="9105697" y="6002207"/>
            <a:ext cx="1835494" cy="365277"/>
          </a:xfrm>
          <a:prstGeom prst="rect">
            <a:avLst/>
          </a:prstGeom>
          <a:solidFill>
            <a:schemeClr val="accent1"/>
          </a:solidFill>
          <a:ln w="12700" cap="sq">
            <a:noFill/>
            <a:miter/>
          </a:ln>
          <a:effectLst/>
        </p:spPr>
        <p:txBody>
          <a:bodyPr vert="horz" wrap="square" lIns="274320" tIns="0" rIns="91440" bIns="45720" rtlCol="0" anchor="ctr"/>
          <a:lstStyle/>
          <a:p>
            <a:pPr algn="l"/>
            <a:endParaRPr kumimoji="1" lang="zh-CN" altLang="en-US"/>
          </a:p>
        </p:txBody>
      </p:sp>
      <p:sp>
        <p:nvSpPr>
          <p:cNvPr id="9" name="标题 1"/>
          <p:cNvSpPr txBox="1"/>
          <p:nvPr/>
        </p:nvSpPr>
        <p:spPr>
          <a:xfrm>
            <a:off x="660400" y="1654629"/>
            <a:ext cx="10858500" cy="820397"/>
          </a:xfrm>
          <a:prstGeom prst="rect">
            <a:avLst/>
          </a:prstGeom>
          <a:noFill/>
          <a:ln>
            <a:noFill/>
          </a:ln>
        </p:spPr>
        <p:txBody>
          <a:bodyPr vert="horz" wrap="square" lIns="91440" tIns="45720" rIns="91440" bIns="45720" rtlCol="0" anchor="t"/>
          <a:lstStyle/>
          <a:p>
            <a:pPr algn="l">
              <a:lnSpc>
                <a:spcPct val="150000"/>
              </a:lnSpc>
            </a:pPr>
            <a:r>
              <a:rPr kumimoji="1" lang="en-US" altLang="zh-CN" sz="1400" dirty="0">
                <a:ln w="12700">
                  <a:noFill/>
                </a:ln>
                <a:solidFill>
                  <a:schemeClr val="tx1">
                    <a:lumMod val="75000"/>
                    <a:lumOff val="25000"/>
                  </a:schemeClr>
                </a:solidFill>
                <a:latin typeface="Source Han Sans"/>
                <a:ea typeface="Source Han Sans"/>
                <a:cs typeface="Source Han Sans"/>
              </a:rPr>
              <a:t>使用Tableau进行数据分析无须复杂的编程操作，直接通过拖放字段就可以实现分析或可视化操作。我们以Tableau软件自带的世界发展指标数据集为例。假设我们需要直观地查看各个国家/</a:t>
            </a:r>
            <a:r>
              <a:rPr kumimoji="1" lang="en-US" altLang="zh-CN" sz="1400" dirty="0" err="1">
                <a:ln w="12700">
                  <a:noFill/>
                </a:ln>
                <a:solidFill>
                  <a:schemeClr val="tx1">
                    <a:lumMod val="75000"/>
                    <a:lumOff val="25000"/>
                  </a:schemeClr>
                </a:solidFill>
                <a:latin typeface="Source Han Sans"/>
                <a:ea typeface="Source Han Sans"/>
                <a:cs typeface="Source Han Sans"/>
              </a:rPr>
              <a:t>地区的城市人口数，在左侧数据栏选择字段，我们将“国家</a:t>
            </a:r>
            <a:r>
              <a:rPr kumimoji="1" lang="en-US" altLang="zh-CN" sz="1400" dirty="0">
                <a:ln w="12700">
                  <a:noFill/>
                </a:ln>
                <a:solidFill>
                  <a:schemeClr val="tx1">
                    <a:lumMod val="75000"/>
                    <a:lumOff val="25000"/>
                  </a:schemeClr>
                </a:solidFill>
                <a:latin typeface="Source Han Sans"/>
                <a:ea typeface="Source Han Sans"/>
                <a:cs typeface="Source Han Sans"/>
              </a:rPr>
              <a:t>/地区”字段拖入行，将“城市人口”字段拖入列，在界面右上方“智能推荐”处选择合适的可视化图表类型，如选择条形图，会立即生成图所示的国家／地区的城市人口数的条形图，非常直观。</a:t>
            </a:r>
            <a:endParaRPr kumimoji="1" lang="zh-CN" altLang="en-US" dirty="0"/>
          </a:p>
        </p:txBody>
      </p:sp>
      <p:sp>
        <p:nvSpPr>
          <p:cNvPr id="10" name="标题 1"/>
          <p:cNvSpPr txBox="1"/>
          <p:nvPr/>
        </p:nvSpPr>
        <p:spPr>
          <a:xfrm>
            <a:off x="796908" y="5427842"/>
            <a:ext cx="70212" cy="70212"/>
          </a:xfrm>
          <a:prstGeom prst="ellipse">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974527" y="5427842"/>
            <a:ext cx="70212" cy="70212"/>
          </a:xfrm>
          <a:prstGeom prst="ellipse">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sp>
        <p:nvSpPr>
          <p:cNvPr id="12" name="标题 1"/>
          <p:cNvSpPr txBox="1"/>
          <p:nvPr/>
        </p:nvSpPr>
        <p:spPr>
          <a:xfrm>
            <a:off x="1152146" y="5427842"/>
            <a:ext cx="70212" cy="70212"/>
          </a:xfrm>
          <a:prstGeom prst="ellipse">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438153" y="454500"/>
            <a:ext cx="6685308" cy="510950"/>
          </a:xfrm>
          <a:prstGeom prst="parallelogram">
            <a:avLst>
              <a:gd name="adj" fmla="val 42948"/>
            </a:avLst>
          </a:prstGeom>
          <a:gradFill>
            <a:gsLst>
              <a:gs pos="0">
                <a:schemeClr val="accent1">
                  <a:lumMod val="20000"/>
                  <a:lumOff val="80000"/>
                </a:schemeClr>
              </a:gs>
              <a:gs pos="89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4" name="标题 1"/>
          <p:cNvSpPr txBox="1"/>
          <p:nvPr/>
        </p:nvSpPr>
        <p:spPr>
          <a:xfrm>
            <a:off x="773150" y="475975"/>
            <a:ext cx="1074575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简单易用</a:t>
            </a:r>
            <a:endParaRPr kumimoji="1" lang="zh-CN" altLang="en-US"/>
          </a:p>
        </p:txBody>
      </p:sp>
      <p:sp>
        <p:nvSpPr>
          <p:cNvPr id="15" name="标题 1"/>
          <p:cNvSpPr txBox="1"/>
          <p:nvPr/>
        </p:nvSpPr>
        <p:spPr>
          <a:xfrm>
            <a:off x="169743" y="-1"/>
            <a:ext cx="603407" cy="965451"/>
          </a:xfrm>
          <a:prstGeom prst="parallelogram">
            <a:avLst>
              <a:gd name="adj" fmla="val 73502"/>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17" name="图片 16">
            <a:extLst>
              <a:ext uri="{FF2B5EF4-FFF2-40B4-BE49-F238E27FC236}">
                <a16:creationId xmlns:a16="http://schemas.microsoft.com/office/drawing/2014/main" id="{7DD5576C-8CD8-AF7C-B09D-1558F781368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82830" y="3040926"/>
            <a:ext cx="6326390" cy="3211097"/>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rot="5400000" flipH="1">
            <a:off x="1100554" y="2185804"/>
            <a:ext cx="2493725" cy="2493725"/>
          </a:xfrm>
          <a:prstGeom prst="blockArc">
            <a:avLst>
              <a:gd name="adj1" fmla="val 10800000"/>
              <a:gd name="adj2" fmla="val 0"/>
              <a:gd name="adj3" fmla="val 10062"/>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pic>
        <p:nvPicPr>
          <p:cNvPr id="5" name="图片 4"/>
          <p:cNvPicPr>
            <a:picLocks noChangeAspect="1"/>
          </p:cNvPicPr>
          <p:nvPr/>
        </p:nvPicPr>
        <p:blipFill>
          <a:blip r:embed="rId3">
            <a:alphaModFix/>
          </a:blip>
          <a:srcRect/>
          <a:stretch>
            <a:fillRect/>
          </a:stretch>
        </p:blipFill>
        <p:spPr>
          <a:xfrm>
            <a:off x="1089970" y="2178470"/>
            <a:ext cx="1268081" cy="2501059"/>
          </a:xfrm>
          <a:prstGeom prst="rect">
            <a:avLst/>
          </a:prstGeom>
        </p:spPr>
      </p:pic>
      <p:sp>
        <p:nvSpPr>
          <p:cNvPr id="6" name="标题 1"/>
          <p:cNvSpPr txBox="1"/>
          <p:nvPr/>
        </p:nvSpPr>
        <p:spPr>
          <a:xfrm>
            <a:off x="1467562" y="2538511"/>
            <a:ext cx="1780977" cy="1780977"/>
          </a:xfrm>
          <a:prstGeom prst="ellipse">
            <a:avLst/>
          </a:prstGeom>
          <a:gradFill>
            <a:gsLst>
              <a:gs pos="0">
                <a:schemeClr val="accent1"/>
              </a:gs>
              <a:gs pos="100000">
                <a:schemeClr val="accent2"/>
              </a:gs>
            </a:gsLst>
            <a:lin ang="10800000" scaled="0"/>
          </a:gradFill>
          <a:ln w="12700" cap="sq">
            <a:noFill/>
            <a:miter/>
          </a:ln>
        </p:spPr>
        <p:txBody>
          <a:bodyPr vert="horz" wrap="square" lIns="91440" tIns="45720" rIns="91440" bIns="45720" rtlCol="0" anchor="ctr"/>
          <a:lstStyle/>
          <a:p>
            <a:pPr algn="ctr"/>
            <a:endParaRPr kumimoji="1" lang="zh-CN" altLang="en-US"/>
          </a:p>
        </p:txBody>
      </p:sp>
      <p:sp>
        <p:nvSpPr>
          <p:cNvPr id="7" name="标题 1"/>
          <p:cNvSpPr txBox="1"/>
          <p:nvPr/>
        </p:nvSpPr>
        <p:spPr>
          <a:xfrm>
            <a:off x="2058985" y="3152343"/>
            <a:ext cx="598133" cy="553314"/>
          </a:xfrm>
          <a:custGeom>
            <a:avLst/>
            <a:gdLst>
              <a:gd name="connsiteX0" fmla="*/ 56258 w 778320"/>
              <a:gd name="connsiteY0" fmla="*/ 333700 h 720001"/>
              <a:gd name="connsiteX1" fmla="*/ 56258 w 778320"/>
              <a:gd name="connsiteY1" fmla="*/ 627457 h 720001"/>
              <a:gd name="connsiteX2" fmla="*/ 66946 w 778320"/>
              <a:gd name="connsiteY2" fmla="*/ 653054 h 720001"/>
              <a:gd name="connsiteX3" fmla="*/ 92544 w 778320"/>
              <a:gd name="connsiteY3" fmla="*/ 663743 h 720001"/>
              <a:gd name="connsiteX4" fmla="*/ 685683 w 778320"/>
              <a:gd name="connsiteY4" fmla="*/ 663743 h 720001"/>
              <a:gd name="connsiteX5" fmla="*/ 711281 w 778320"/>
              <a:gd name="connsiteY5" fmla="*/ 653054 h 720001"/>
              <a:gd name="connsiteX6" fmla="*/ 721969 w 778320"/>
              <a:gd name="connsiteY6" fmla="*/ 627457 h 720001"/>
              <a:gd name="connsiteX7" fmla="*/ 721969 w 778320"/>
              <a:gd name="connsiteY7" fmla="*/ 333700 h 720001"/>
              <a:gd name="connsiteX8" fmla="*/ 92544 w 778320"/>
              <a:gd name="connsiteY8" fmla="*/ 142049 h 720001"/>
              <a:gd name="connsiteX9" fmla="*/ 56258 w 778320"/>
              <a:gd name="connsiteY9" fmla="*/ 178336 h 720001"/>
              <a:gd name="connsiteX10" fmla="*/ 56258 w 778320"/>
              <a:gd name="connsiteY10" fmla="*/ 277443 h 720001"/>
              <a:gd name="connsiteX11" fmla="*/ 721969 w 778320"/>
              <a:gd name="connsiteY11" fmla="*/ 277443 h 720001"/>
              <a:gd name="connsiteX12" fmla="*/ 721969 w 778320"/>
              <a:gd name="connsiteY12" fmla="*/ 178336 h 720001"/>
              <a:gd name="connsiteX13" fmla="*/ 685683 w 778320"/>
              <a:gd name="connsiteY13" fmla="*/ 142049 h 720001"/>
              <a:gd name="connsiteX14" fmla="*/ 561355 w 778320"/>
              <a:gd name="connsiteY14" fmla="*/ 142049 h 720001"/>
              <a:gd name="connsiteX15" fmla="*/ 561355 w 778320"/>
              <a:gd name="connsiteY15" fmla="*/ 201026 h 720001"/>
              <a:gd name="connsiteX16" fmla="*/ 533226 w 778320"/>
              <a:gd name="connsiteY16" fmla="*/ 229249 h 720001"/>
              <a:gd name="connsiteX17" fmla="*/ 505097 w 778320"/>
              <a:gd name="connsiteY17" fmla="*/ 201120 h 720001"/>
              <a:gd name="connsiteX18" fmla="*/ 505097 w 778320"/>
              <a:gd name="connsiteY18" fmla="*/ 142049 h 720001"/>
              <a:gd name="connsiteX19" fmla="*/ 273129 w 778320"/>
              <a:gd name="connsiteY19" fmla="*/ 142049 h 720001"/>
              <a:gd name="connsiteX20" fmla="*/ 273129 w 778320"/>
              <a:gd name="connsiteY20" fmla="*/ 201026 h 720001"/>
              <a:gd name="connsiteX21" fmla="*/ 245001 w 778320"/>
              <a:gd name="connsiteY21" fmla="*/ 229249 h 720001"/>
              <a:gd name="connsiteX22" fmla="*/ 216872 w 778320"/>
              <a:gd name="connsiteY22" fmla="*/ 201120 h 720001"/>
              <a:gd name="connsiteX23" fmla="*/ 216872 w 778320"/>
              <a:gd name="connsiteY23" fmla="*/ 142049 h 720001"/>
              <a:gd name="connsiteX24" fmla="*/ 245001 w 778320"/>
              <a:gd name="connsiteY24" fmla="*/ 0 h 720001"/>
              <a:gd name="connsiteX25" fmla="*/ 273129 w 778320"/>
              <a:gd name="connsiteY25" fmla="*/ 28129 h 720001"/>
              <a:gd name="connsiteX26" fmla="*/ 273129 w 778320"/>
              <a:gd name="connsiteY26" fmla="*/ 85792 h 720001"/>
              <a:gd name="connsiteX27" fmla="*/ 505097 w 778320"/>
              <a:gd name="connsiteY27" fmla="*/ 85792 h 720001"/>
              <a:gd name="connsiteX28" fmla="*/ 505097 w 778320"/>
              <a:gd name="connsiteY28" fmla="*/ 28129 h 720001"/>
              <a:gd name="connsiteX29" fmla="*/ 533226 w 778320"/>
              <a:gd name="connsiteY29" fmla="*/ 0 h 720001"/>
              <a:gd name="connsiteX30" fmla="*/ 561355 w 778320"/>
              <a:gd name="connsiteY30" fmla="*/ 28129 h 720001"/>
              <a:gd name="connsiteX31" fmla="*/ 561355 w 778320"/>
              <a:gd name="connsiteY31" fmla="*/ 85792 h 720001"/>
              <a:gd name="connsiteX32" fmla="*/ 685683 w 778320"/>
              <a:gd name="connsiteY32" fmla="*/ 85792 h 720001"/>
              <a:gd name="connsiteX33" fmla="*/ 778320 w 778320"/>
              <a:gd name="connsiteY33" fmla="*/ 178336 h 720001"/>
              <a:gd name="connsiteX34" fmla="*/ 778320 w 778320"/>
              <a:gd name="connsiteY34" fmla="*/ 627457 h 720001"/>
              <a:gd name="connsiteX35" fmla="*/ 685777 w 778320"/>
              <a:gd name="connsiteY35" fmla="*/ 720001 h 720001"/>
              <a:gd name="connsiteX36" fmla="*/ 92544 w 778320"/>
              <a:gd name="connsiteY36" fmla="*/ 720001 h 720001"/>
              <a:gd name="connsiteX37" fmla="*/ 0 w 778320"/>
              <a:gd name="connsiteY37" fmla="*/ 627457 h 720001"/>
              <a:gd name="connsiteX38" fmla="*/ 0 w 778320"/>
              <a:gd name="connsiteY38" fmla="*/ 333700 h 720001"/>
              <a:gd name="connsiteX39" fmla="*/ 0 w 778320"/>
              <a:gd name="connsiteY39" fmla="*/ 277443 h 720001"/>
              <a:gd name="connsiteX40" fmla="*/ 0 w 778320"/>
              <a:gd name="connsiteY40" fmla="*/ 178336 h 720001"/>
              <a:gd name="connsiteX41" fmla="*/ 92544 w 778320"/>
              <a:gd name="connsiteY41" fmla="*/ 85792 h 720001"/>
              <a:gd name="connsiteX42" fmla="*/ 216872 w 778320"/>
              <a:gd name="connsiteY42" fmla="*/ 85792 h 720001"/>
              <a:gd name="connsiteX43" fmla="*/ 216872 w 778320"/>
              <a:gd name="connsiteY43" fmla="*/ 28129 h 720001"/>
              <a:gd name="connsiteX44" fmla="*/ 245001 w 778320"/>
              <a:gd name="connsiteY44" fmla="*/ 0 h 720001"/>
            </a:gdLst>
            <a:ahLst/>
            <a:cxnLst/>
            <a:rect l="l" t="t" r="r" b="b"/>
            <a:pathLst>
              <a:path w="778320" h="720001">
                <a:moveTo>
                  <a:pt x="56258" y="333700"/>
                </a:moveTo>
                <a:lnTo>
                  <a:pt x="56258" y="627457"/>
                </a:lnTo>
                <a:cubicBezTo>
                  <a:pt x="56258" y="637115"/>
                  <a:pt x="60008" y="646116"/>
                  <a:pt x="66946" y="653054"/>
                </a:cubicBezTo>
                <a:cubicBezTo>
                  <a:pt x="73885" y="659899"/>
                  <a:pt x="82980" y="663743"/>
                  <a:pt x="92544" y="663743"/>
                </a:cubicBezTo>
                <a:lnTo>
                  <a:pt x="685683" y="663743"/>
                </a:lnTo>
                <a:cubicBezTo>
                  <a:pt x="695341" y="663743"/>
                  <a:pt x="704342" y="659993"/>
                  <a:pt x="711281" y="653054"/>
                </a:cubicBezTo>
                <a:cubicBezTo>
                  <a:pt x="718125" y="646116"/>
                  <a:pt x="721969" y="637021"/>
                  <a:pt x="721969" y="627457"/>
                </a:cubicBezTo>
                <a:lnTo>
                  <a:pt x="721969" y="333700"/>
                </a:lnTo>
                <a:close/>
                <a:moveTo>
                  <a:pt x="92544" y="142049"/>
                </a:moveTo>
                <a:cubicBezTo>
                  <a:pt x="72478" y="142049"/>
                  <a:pt x="56258" y="158364"/>
                  <a:pt x="56258" y="178336"/>
                </a:cubicBezTo>
                <a:lnTo>
                  <a:pt x="56258" y="277443"/>
                </a:lnTo>
                <a:lnTo>
                  <a:pt x="721969" y="277443"/>
                </a:lnTo>
                <a:lnTo>
                  <a:pt x="721969" y="178336"/>
                </a:lnTo>
                <a:cubicBezTo>
                  <a:pt x="721969" y="158270"/>
                  <a:pt x="705655" y="142049"/>
                  <a:pt x="685683" y="142049"/>
                </a:cubicBezTo>
                <a:lnTo>
                  <a:pt x="561355" y="142049"/>
                </a:lnTo>
                <a:lnTo>
                  <a:pt x="561355" y="201026"/>
                </a:lnTo>
                <a:cubicBezTo>
                  <a:pt x="561355" y="216591"/>
                  <a:pt x="548790" y="229249"/>
                  <a:pt x="533226" y="229249"/>
                </a:cubicBezTo>
                <a:cubicBezTo>
                  <a:pt x="517661" y="229249"/>
                  <a:pt x="505097" y="216685"/>
                  <a:pt x="505097" y="201120"/>
                </a:cubicBezTo>
                <a:lnTo>
                  <a:pt x="505097" y="142049"/>
                </a:lnTo>
                <a:lnTo>
                  <a:pt x="273129" y="142049"/>
                </a:lnTo>
                <a:lnTo>
                  <a:pt x="273129" y="201026"/>
                </a:lnTo>
                <a:cubicBezTo>
                  <a:pt x="273129" y="216591"/>
                  <a:pt x="260565" y="229249"/>
                  <a:pt x="245001" y="229249"/>
                </a:cubicBezTo>
                <a:cubicBezTo>
                  <a:pt x="229436" y="229249"/>
                  <a:pt x="216872" y="216685"/>
                  <a:pt x="216872" y="201120"/>
                </a:cubicBezTo>
                <a:lnTo>
                  <a:pt x="216872" y="142049"/>
                </a:lnTo>
                <a:close/>
                <a:moveTo>
                  <a:pt x="245001" y="0"/>
                </a:moveTo>
                <a:cubicBezTo>
                  <a:pt x="260565" y="0"/>
                  <a:pt x="273129" y="12564"/>
                  <a:pt x="273129" y="28129"/>
                </a:cubicBezTo>
                <a:lnTo>
                  <a:pt x="273129" y="85792"/>
                </a:lnTo>
                <a:lnTo>
                  <a:pt x="505097" y="85792"/>
                </a:lnTo>
                <a:lnTo>
                  <a:pt x="505097" y="28129"/>
                </a:lnTo>
                <a:cubicBezTo>
                  <a:pt x="505097" y="12564"/>
                  <a:pt x="517661" y="0"/>
                  <a:pt x="533226" y="0"/>
                </a:cubicBezTo>
                <a:cubicBezTo>
                  <a:pt x="548790" y="0"/>
                  <a:pt x="561355" y="12564"/>
                  <a:pt x="561355" y="28129"/>
                </a:cubicBezTo>
                <a:lnTo>
                  <a:pt x="561355" y="85792"/>
                </a:lnTo>
                <a:lnTo>
                  <a:pt x="685683" y="85792"/>
                </a:lnTo>
                <a:cubicBezTo>
                  <a:pt x="736784" y="85792"/>
                  <a:pt x="778227" y="127235"/>
                  <a:pt x="778320" y="178336"/>
                </a:cubicBezTo>
                <a:lnTo>
                  <a:pt x="778320" y="627457"/>
                </a:lnTo>
                <a:cubicBezTo>
                  <a:pt x="778320" y="678370"/>
                  <a:pt x="736690" y="720001"/>
                  <a:pt x="685777" y="720001"/>
                </a:cubicBezTo>
                <a:lnTo>
                  <a:pt x="92544" y="720001"/>
                </a:lnTo>
                <a:cubicBezTo>
                  <a:pt x="41631" y="720001"/>
                  <a:pt x="0" y="678370"/>
                  <a:pt x="0" y="627457"/>
                </a:cubicBezTo>
                <a:lnTo>
                  <a:pt x="0" y="333700"/>
                </a:lnTo>
                <a:lnTo>
                  <a:pt x="0" y="277443"/>
                </a:lnTo>
                <a:lnTo>
                  <a:pt x="0" y="178336"/>
                </a:lnTo>
                <a:cubicBezTo>
                  <a:pt x="0" y="127235"/>
                  <a:pt x="41443" y="85792"/>
                  <a:pt x="92544" y="85792"/>
                </a:cubicBezTo>
                <a:lnTo>
                  <a:pt x="216872" y="85792"/>
                </a:lnTo>
                <a:lnTo>
                  <a:pt x="216872" y="28129"/>
                </a:lnTo>
                <a:cubicBezTo>
                  <a:pt x="216872" y="12564"/>
                  <a:pt x="229436" y="0"/>
                  <a:pt x="245001" y="0"/>
                </a:cubicBezTo>
                <a:close/>
              </a:path>
            </a:pathLst>
          </a:custGeom>
          <a:solidFill>
            <a:schemeClr val="bg1"/>
          </a:solidFill>
          <a:ln w="1860" cap="flat">
            <a:noFill/>
            <a:miter/>
          </a:ln>
        </p:spPr>
        <p:txBody>
          <a:bodyPr vert="horz" wrap="square" lIns="91440" tIns="45720" rIns="91440" bIns="45720" rtlCol="0" anchor="ctr"/>
          <a:lstStyle/>
          <a:p>
            <a:pPr algn="l"/>
            <a:endParaRPr kumimoji="1" lang="zh-CN" altLang="en-US"/>
          </a:p>
        </p:txBody>
      </p:sp>
      <p:sp>
        <p:nvSpPr>
          <p:cNvPr id="8" name="标题 1"/>
          <p:cNvSpPr txBox="1"/>
          <p:nvPr/>
        </p:nvSpPr>
        <p:spPr>
          <a:xfrm>
            <a:off x="3839962" y="1985198"/>
            <a:ext cx="7249368" cy="1167145"/>
          </a:xfrm>
          <a:prstGeom prst="rect">
            <a:avLst/>
          </a:prstGeom>
          <a:noFill/>
          <a:ln cap="sq">
            <a:noFill/>
          </a:ln>
        </p:spPr>
        <p:txBody>
          <a:bodyPr vert="horz" wrap="square" lIns="0" tIns="0" rIns="0" bIns="0" rtlCol="0" anchor="t"/>
          <a:lstStyle/>
          <a:p>
            <a:pPr algn="l"/>
            <a:r>
              <a:rPr kumimoji="1" lang="en-US" altLang="zh-CN" sz="1400" dirty="0">
                <a:ln w="12700">
                  <a:noFill/>
                </a:ln>
                <a:solidFill>
                  <a:schemeClr val="tx1">
                    <a:lumMod val="85000"/>
                    <a:lumOff val="15000"/>
                  </a:schemeClr>
                </a:solidFill>
                <a:latin typeface="Source Han Sans"/>
                <a:ea typeface="Source Han Sans"/>
                <a:cs typeface="Source Han Sans"/>
              </a:rPr>
              <a:t>仪表板是为进行数据分析而创建的可视化组件展示面板，即在面板上嵌入多个可视化的结果并且设置与页面之间的交互关系，集合多个数据视图以进行更深入的数据分析。图4- 4所示是 Tableau 官网首页的企业绩效可视化案例，案例中的可视化仪表板将100家企业的增长明细表与直观反映各个企业增长趋势的折线图整合在一起，并且设置了交互栏，通过与仪表板交互可以选择增长组以筛选和查看某一特定部分企业，或者选择细分市场以查看各个企业在特定市场领域的增长情况。</a:t>
            </a:r>
            <a:endParaRPr kumimoji="1" lang="zh-CN" altLang="en-US" dirty="0"/>
          </a:p>
        </p:txBody>
      </p:sp>
      <p:sp>
        <p:nvSpPr>
          <p:cNvPr id="9" name="标题 1"/>
          <p:cNvSpPr txBox="1"/>
          <p:nvPr/>
        </p:nvSpPr>
        <p:spPr>
          <a:xfrm>
            <a:off x="3839962" y="1379820"/>
            <a:ext cx="1210010" cy="471694"/>
          </a:xfrm>
          <a:prstGeom prst="roundRect">
            <a:avLst>
              <a:gd name="adj" fmla="val 50000"/>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4016459" y="1398642"/>
            <a:ext cx="857016" cy="401966"/>
          </a:xfrm>
          <a:prstGeom prst="rect">
            <a:avLst/>
          </a:prstGeom>
          <a:noFill/>
          <a:ln cap="sq">
            <a:noFill/>
          </a:ln>
        </p:spPr>
        <p:txBody>
          <a:bodyPr vert="horz" wrap="square" lIns="0" tIns="0" rIns="0" bIns="0" rtlCol="0" anchor="ctr"/>
          <a:lstStyle/>
          <a:p>
            <a:pPr algn="ctr"/>
            <a:r>
              <a:rPr kumimoji="1" lang="en-US" altLang="zh-CN" sz="2800" dirty="0">
                <a:ln w="12700">
                  <a:noFill/>
                </a:ln>
                <a:solidFill>
                  <a:schemeClr val="accent1"/>
                </a:solidFill>
                <a:latin typeface="Source Han Sans"/>
                <a:ea typeface="Source Han Sans"/>
                <a:cs typeface="Source Han Sans"/>
              </a:rPr>
              <a:t>01</a:t>
            </a:r>
            <a:endParaRPr kumimoji="1" lang="zh-CN" altLang="en-US" dirty="0"/>
          </a:p>
        </p:txBody>
      </p:sp>
      <p:sp>
        <p:nvSpPr>
          <p:cNvPr id="11" name="标题 1"/>
          <p:cNvSpPr txBox="1"/>
          <p:nvPr/>
        </p:nvSpPr>
        <p:spPr>
          <a:xfrm>
            <a:off x="438153" y="454500"/>
            <a:ext cx="6685308" cy="510950"/>
          </a:xfrm>
          <a:prstGeom prst="parallelogram">
            <a:avLst>
              <a:gd name="adj" fmla="val 42948"/>
            </a:avLst>
          </a:prstGeom>
          <a:gradFill>
            <a:gsLst>
              <a:gs pos="0">
                <a:schemeClr val="accent1">
                  <a:lumMod val="20000"/>
                  <a:lumOff val="80000"/>
                </a:schemeClr>
              </a:gs>
              <a:gs pos="89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2" name="标题 1"/>
          <p:cNvSpPr txBox="1"/>
          <p:nvPr/>
        </p:nvSpPr>
        <p:spPr>
          <a:xfrm>
            <a:off x="773150" y="475975"/>
            <a:ext cx="1074575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智能仪表板与瞬时共享</a:t>
            </a:r>
            <a:endParaRPr kumimoji="1" lang="zh-CN" altLang="en-US"/>
          </a:p>
        </p:txBody>
      </p:sp>
      <p:sp>
        <p:nvSpPr>
          <p:cNvPr id="13" name="标题 1"/>
          <p:cNvSpPr txBox="1"/>
          <p:nvPr/>
        </p:nvSpPr>
        <p:spPr>
          <a:xfrm>
            <a:off x="169743" y="-1"/>
            <a:ext cx="603407" cy="965451"/>
          </a:xfrm>
          <a:prstGeom prst="parallelogram">
            <a:avLst>
              <a:gd name="adj" fmla="val 73502"/>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15" name="图片 14">
            <a:extLst>
              <a:ext uri="{FF2B5EF4-FFF2-40B4-BE49-F238E27FC236}">
                <a16:creationId xmlns:a16="http://schemas.microsoft.com/office/drawing/2014/main" id="{DD16C037-EF74-4AE7-513C-C95BBFA324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49972" y="3319463"/>
            <a:ext cx="4519567" cy="3362038"/>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2884723" y="2372200"/>
            <a:ext cx="7788425" cy="2520000"/>
          </a:xfrm>
          <a:prstGeom prst="rect">
            <a:avLst/>
          </a:prstGeom>
          <a:solidFill>
            <a:schemeClr val="bg1"/>
          </a:solidFill>
          <a:ln w="12700" cap="sq">
            <a:noFill/>
            <a:miter/>
          </a:ln>
          <a:effectLst>
            <a:outerShdw blurRad="254000" dist="76200" dir="2700000" algn="tl" rotWithShape="0">
              <a:schemeClr val="accent1">
                <a:lumMod val="75000"/>
                <a:alpha val="20000"/>
              </a:schemeClr>
            </a:outerShdw>
          </a:effectLst>
        </p:spPr>
        <p:txBody>
          <a:bodyPr vert="horz" wrap="square" lIns="91440" tIns="45720" rIns="91440" bIns="45720" rtlCol="0" anchor="ctr"/>
          <a:lstStyle/>
          <a:p>
            <a:pPr algn="ctr"/>
            <a:endParaRPr kumimoji="1" lang="zh-CN" altLang="en-US"/>
          </a:p>
        </p:txBody>
      </p:sp>
      <p:sp>
        <p:nvSpPr>
          <p:cNvPr id="5" name="标题 1"/>
          <p:cNvSpPr txBox="1"/>
          <p:nvPr/>
        </p:nvSpPr>
        <p:spPr>
          <a:xfrm>
            <a:off x="3178935" y="2650043"/>
            <a:ext cx="7200000" cy="1964314"/>
          </a:xfrm>
          <a:prstGeom prst="rect">
            <a:avLst/>
          </a:prstGeom>
          <a:noFill/>
          <a:ln>
            <a:noFill/>
          </a:ln>
        </p:spPr>
        <p:txBody>
          <a:bodyPr vert="horz" wrap="square" lIns="0" tIns="0" rIns="0" bIns="0" rtlCol="0" anchor="t"/>
          <a:lstStyle/>
          <a:p>
            <a:pPr algn="l"/>
            <a:r>
              <a:rPr kumimoji="1" lang="en-US" altLang="zh-CN" sz="1400">
                <a:ln w="12700">
                  <a:noFill/>
                </a:ln>
                <a:solidFill>
                  <a:schemeClr val="tx1">
                    <a:lumMod val="65000"/>
                    <a:lumOff val="35000"/>
                  </a:schemeClr>
                </a:solidFill>
                <a:latin typeface="Source Han Sans"/>
                <a:ea typeface="Source Han Sans"/>
                <a:cs typeface="Source Han Sans"/>
              </a:rPr>
              <a:t>Tableau有多个产品，Tableau Public，Tableau Desktop，Tableau Server，本教材主要介绍Tableau Desktop的使用。在Tableau官网首页可以单击“免费试用TABLEAU”按钮进行Tableau的下载与安装，可以输入电子邮箱获得试用期为15天的免费试用版。如果选择购买激活，有个人版与团队版可供购买。
关于Tableau运行的技术规范，以Windows操作系统为例，Tableau要求Windows7或更高版本。Tableau的产品能在虚拟环境中运行，支持VMware、Citrix、Hyper- V和Parallels等虚拟机环境。Tableau系列产品支持Unicode编码，并兼容任何语言存储的数据。</a:t>
            </a:r>
            <a:endParaRPr kumimoji="1" lang="zh-CN" altLang="en-US"/>
          </a:p>
        </p:txBody>
      </p:sp>
      <p:sp>
        <p:nvSpPr>
          <p:cNvPr id="6" name="标题 1"/>
          <p:cNvSpPr txBox="1"/>
          <p:nvPr/>
        </p:nvSpPr>
        <p:spPr>
          <a:xfrm>
            <a:off x="2735528" y="2372200"/>
            <a:ext cx="72000" cy="2520000"/>
          </a:xfrm>
          <a:prstGeom prst="rect">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7" name="标题 1"/>
          <p:cNvSpPr txBox="1"/>
          <p:nvPr/>
        </p:nvSpPr>
        <p:spPr>
          <a:xfrm rot="10800000">
            <a:off x="1506151" y="3164618"/>
            <a:ext cx="935164" cy="935164"/>
          </a:xfrm>
          <a:prstGeom prst="ellipse">
            <a:avLst/>
          </a:prstGeom>
          <a:solidFill>
            <a:schemeClr val="accent1"/>
          </a:solidFill>
          <a:ln w="12700" cap="sq">
            <a:noFill/>
            <a:miter/>
          </a:ln>
          <a:effectLst>
            <a:outerShdw blurRad="254000" dist="76200" dir="2700000" algn="tl" rotWithShape="0">
              <a:schemeClr val="accent1">
                <a:lumMod val="75000"/>
                <a:alpha val="20000"/>
              </a:schemeClr>
            </a:outerShdw>
          </a:effectLst>
        </p:spPr>
        <p:txBody>
          <a:bodyPr vert="horz" wrap="square" lIns="91440" tIns="45720" rIns="91440" bIns="45720" rtlCol="0" anchor="ctr"/>
          <a:lstStyle/>
          <a:p>
            <a:pPr algn="ctr"/>
            <a:endParaRPr kumimoji="1" lang="zh-CN" altLang="en-US"/>
          </a:p>
        </p:txBody>
      </p:sp>
      <p:sp>
        <p:nvSpPr>
          <p:cNvPr id="8" name="标题 1"/>
          <p:cNvSpPr txBox="1"/>
          <p:nvPr/>
        </p:nvSpPr>
        <p:spPr>
          <a:xfrm>
            <a:off x="1779489" y="3421788"/>
            <a:ext cx="388488" cy="420824"/>
          </a:xfrm>
          <a:custGeom>
            <a:avLst/>
            <a:gdLst>
              <a:gd name="connsiteX0" fmla="*/ 712625 w 1425436"/>
              <a:gd name="connsiteY0" fmla="*/ 111621 h 1544091"/>
              <a:gd name="connsiteX1" fmla="*/ 902567 w 1425436"/>
              <a:gd name="connsiteY1" fmla="*/ 190314 h 1544091"/>
              <a:gd name="connsiteX2" fmla="*/ 981260 w 1425436"/>
              <a:gd name="connsiteY2" fmla="*/ 380256 h 1544091"/>
              <a:gd name="connsiteX3" fmla="*/ 902567 w 1425436"/>
              <a:gd name="connsiteY3" fmla="*/ 570198 h 1544091"/>
              <a:gd name="connsiteX4" fmla="*/ 712625 w 1425436"/>
              <a:gd name="connsiteY4" fmla="*/ 648891 h 1544091"/>
              <a:gd name="connsiteX5" fmla="*/ 522684 w 1425436"/>
              <a:gd name="connsiteY5" fmla="*/ 570198 h 1544091"/>
              <a:gd name="connsiteX6" fmla="*/ 444177 w 1425436"/>
              <a:gd name="connsiteY6" fmla="*/ 380070 h 1544091"/>
              <a:gd name="connsiteX7" fmla="*/ 522870 w 1425436"/>
              <a:gd name="connsiteY7" fmla="*/ 190128 h 1544091"/>
              <a:gd name="connsiteX8" fmla="*/ 712625 w 1425436"/>
              <a:gd name="connsiteY8" fmla="*/ 111621 h 1544091"/>
              <a:gd name="connsiteX9" fmla="*/ 712625 w 1425436"/>
              <a:gd name="connsiteY9" fmla="*/ 0 h 1544091"/>
              <a:gd name="connsiteX10" fmla="*/ 332556 w 1425436"/>
              <a:gd name="connsiteY10" fmla="*/ 380070 h 1544091"/>
              <a:gd name="connsiteX11" fmla="*/ 712625 w 1425436"/>
              <a:gd name="connsiteY11" fmla="*/ 760140 h 1544091"/>
              <a:gd name="connsiteX12" fmla="*/ 1092695 w 1425436"/>
              <a:gd name="connsiteY12" fmla="*/ 380070 h 1544091"/>
              <a:gd name="connsiteX13" fmla="*/ 712625 w 1425436"/>
              <a:gd name="connsiteY13" fmla="*/ 0 h 1544091"/>
              <a:gd name="connsiteX14" fmla="*/ 712625 w 1425436"/>
              <a:gd name="connsiteY14" fmla="*/ 943012 h 1544091"/>
              <a:gd name="connsiteX15" fmla="*/ 978842 w 1425436"/>
              <a:gd name="connsiteY15" fmla="*/ 976685 h 1544091"/>
              <a:gd name="connsiteX16" fmla="*/ 1146087 w 1425436"/>
              <a:gd name="connsiteY16" fmla="*/ 1059470 h 1544091"/>
              <a:gd name="connsiteX17" fmla="*/ 1248593 w 1425436"/>
              <a:gd name="connsiteY17" fmla="*/ 1174440 h 1544091"/>
              <a:gd name="connsiteX18" fmla="*/ 1310356 w 1425436"/>
              <a:gd name="connsiteY18" fmla="*/ 1316385 h 1544091"/>
              <a:gd name="connsiteX19" fmla="*/ 1296590 w 1425436"/>
              <a:gd name="connsiteY19" fmla="*/ 1390241 h 1544091"/>
              <a:gd name="connsiteX20" fmla="*/ 1208595 w 1425436"/>
              <a:gd name="connsiteY20" fmla="*/ 1432285 h 1544091"/>
              <a:gd name="connsiteX21" fmla="*/ 216842 w 1425436"/>
              <a:gd name="connsiteY21" fmla="*/ 1432285 h 1544091"/>
              <a:gd name="connsiteX22" fmla="*/ 128847 w 1425436"/>
              <a:gd name="connsiteY22" fmla="*/ 1390241 h 1544091"/>
              <a:gd name="connsiteX23" fmla="*/ 115081 w 1425436"/>
              <a:gd name="connsiteY23" fmla="*/ 1316385 h 1544091"/>
              <a:gd name="connsiteX24" fmla="*/ 176844 w 1425436"/>
              <a:gd name="connsiteY24" fmla="*/ 1174440 h 1544091"/>
              <a:gd name="connsiteX25" fmla="*/ 279350 w 1425436"/>
              <a:gd name="connsiteY25" fmla="*/ 1059470 h 1544091"/>
              <a:gd name="connsiteX26" fmla="*/ 446595 w 1425436"/>
              <a:gd name="connsiteY26" fmla="*/ 976685 h 1544091"/>
              <a:gd name="connsiteX27" fmla="*/ 712625 w 1425436"/>
              <a:gd name="connsiteY27" fmla="*/ 943012 h 1544091"/>
              <a:gd name="connsiteX28" fmla="*/ 712625 w 1425436"/>
              <a:gd name="connsiteY28" fmla="*/ 831391 h 1544091"/>
              <a:gd name="connsiteX29" fmla="*/ 8296 w 1425436"/>
              <a:gd name="connsiteY29" fmla="*/ 1284387 h 1544091"/>
              <a:gd name="connsiteX30" fmla="*/ 216842 w 1425436"/>
              <a:gd name="connsiteY30" fmla="*/ 1544092 h 1544091"/>
              <a:gd name="connsiteX31" fmla="*/ 1208595 w 1425436"/>
              <a:gd name="connsiteY31" fmla="*/ 1544092 h 1544091"/>
              <a:gd name="connsiteX32" fmla="*/ 1417141 w 1425436"/>
              <a:gd name="connsiteY32" fmla="*/ 1284387 h 1544091"/>
              <a:gd name="connsiteX33" fmla="*/ 712625 w 1425436"/>
              <a:gd name="connsiteY33" fmla="*/ 831391 h 1544091"/>
            </a:gdLst>
            <a:ahLst/>
            <a:cxnLst/>
            <a:rect l="l" t="t" r="r" b="b"/>
            <a:pathLst>
              <a:path w="1425436" h="1544091">
                <a:moveTo>
                  <a:pt x="712625" y="111621"/>
                </a:moveTo>
                <a:cubicBezTo>
                  <a:pt x="784435" y="111621"/>
                  <a:pt x="851780" y="139526"/>
                  <a:pt x="902567" y="190314"/>
                </a:cubicBezTo>
                <a:cubicBezTo>
                  <a:pt x="953355" y="241102"/>
                  <a:pt x="981260" y="308446"/>
                  <a:pt x="981260" y="380256"/>
                </a:cubicBezTo>
                <a:cubicBezTo>
                  <a:pt x="981260" y="452065"/>
                  <a:pt x="953355" y="519410"/>
                  <a:pt x="902567" y="570198"/>
                </a:cubicBezTo>
                <a:cubicBezTo>
                  <a:pt x="851780" y="620985"/>
                  <a:pt x="784435" y="648891"/>
                  <a:pt x="712625" y="648891"/>
                </a:cubicBezTo>
                <a:cubicBezTo>
                  <a:pt x="640816" y="648891"/>
                  <a:pt x="573471" y="620985"/>
                  <a:pt x="522684" y="570198"/>
                </a:cubicBezTo>
                <a:cubicBezTo>
                  <a:pt x="472082" y="519224"/>
                  <a:pt x="444177" y="451693"/>
                  <a:pt x="444177" y="380070"/>
                </a:cubicBezTo>
                <a:cubicBezTo>
                  <a:pt x="444177" y="308446"/>
                  <a:pt x="472082" y="240916"/>
                  <a:pt x="522870" y="190128"/>
                </a:cubicBezTo>
                <a:cubicBezTo>
                  <a:pt x="573471" y="139526"/>
                  <a:pt x="641002" y="111621"/>
                  <a:pt x="712625" y="111621"/>
                </a:cubicBezTo>
                <a:moveTo>
                  <a:pt x="712625" y="0"/>
                </a:moveTo>
                <a:cubicBezTo>
                  <a:pt x="502778" y="0"/>
                  <a:pt x="332556" y="170036"/>
                  <a:pt x="332556" y="380070"/>
                </a:cubicBezTo>
                <a:cubicBezTo>
                  <a:pt x="332556" y="589917"/>
                  <a:pt x="502778" y="760140"/>
                  <a:pt x="712625" y="760140"/>
                </a:cubicBezTo>
                <a:cubicBezTo>
                  <a:pt x="922473" y="760140"/>
                  <a:pt x="1092695" y="589917"/>
                  <a:pt x="1092695" y="380070"/>
                </a:cubicBezTo>
                <a:cubicBezTo>
                  <a:pt x="1092881" y="170036"/>
                  <a:pt x="922659" y="0"/>
                  <a:pt x="712625" y="0"/>
                </a:cubicBezTo>
                <a:close/>
                <a:moveTo>
                  <a:pt x="712625" y="943012"/>
                </a:moveTo>
                <a:cubicBezTo>
                  <a:pt x="813643" y="943012"/>
                  <a:pt x="903126" y="954360"/>
                  <a:pt x="978842" y="976685"/>
                </a:cubicBezTo>
                <a:cubicBezTo>
                  <a:pt x="1043582" y="995846"/>
                  <a:pt x="1099951" y="1023752"/>
                  <a:pt x="1146087" y="1059470"/>
                </a:cubicBezTo>
                <a:cubicBezTo>
                  <a:pt x="1186829" y="1091096"/>
                  <a:pt x="1220315" y="1128675"/>
                  <a:pt x="1248593" y="1174440"/>
                </a:cubicBezTo>
                <a:cubicBezTo>
                  <a:pt x="1273708" y="1215368"/>
                  <a:pt x="1293985" y="1261877"/>
                  <a:pt x="1310356" y="1316385"/>
                </a:cubicBezTo>
                <a:cubicBezTo>
                  <a:pt x="1320774" y="1350801"/>
                  <a:pt x="1306264" y="1377404"/>
                  <a:pt x="1296590" y="1390241"/>
                </a:cubicBezTo>
                <a:cubicBezTo>
                  <a:pt x="1276684" y="1417030"/>
                  <a:pt x="1244686" y="1432285"/>
                  <a:pt x="1208595" y="1432285"/>
                </a:cubicBezTo>
                <a:lnTo>
                  <a:pt x="216842" y="1432285"/>
                </a:lnTo>
                <a:cubicBezTo>
                  <a:pt x="180937" y="1432285"/>
                  <a:pt x="148753" y="1417030"/>
                  <a:pt x="128847" y="1390241"/>
                </a:cubicBezTo>
                <a:cubicBezTo>
                  <a:pt x="119359" y="1377404"/>
                  <a:pt x="104849" y="1350801"/>
                  <a:pt x="115081" y="1316385"/>
                </a:cubicBezTo>
                <a:cubicBezTo>
                  <a:pt x="131452" y="1261877"/>
                  <a:pt x="151543" y="1215368"/>
                  <a:pt x="176844" y="1174440"/>
                </a:cubicBezTo>
                <a:cubicBezTo>
                  <a:pt x="204936" y="1128675"/>
                  <a:pt x="238422" y="1090910"/>
                  <a:pt x="279350" y="1059470"/>
                </a:cubicBezTo>
                <a:cubicBezTo>
                  <a:pt x="325486" y="1023752"/>
                  <a:pt x="381855" y="995846"/>
                  <a:pt x="446595" y="976685"/>
                </a:cubicBezTo>
                <a:cubicBezTo>
                  <a:pt x="522125" y="954360"/>
                  <a:pt x="611794" y="943012"/>
                  <a:pt x="712625" y="943012"/>
                </a:cubicBezTo>
                <a:moveTo>
                  <a:pt x="712625" y="831391"/>
                </a:moveTo>
                <a:cubicBezTo>
                  <a:pt x="244561" y="831391"/>
                  <a:pt x="77501" y="1053331"/>
                  <a:pt x="8296" y="1284387"/>
                </a:cubicBezTo>
                <a:cubicBezTo>
                  <a:pt x="-30771" y="1414611"/>
                  <a:pt x="73037" y="1544092"/>
                  <a:pt x="216842" y="1544092"/>
                </a:cubicBezTo>
                <a:lnTo>
                  <a:pt x="1208595" y="1544092"/>
                </a:lnTo>
                <a:cubicBezTo>
                  <a:pt x="1352400" y="1544092"/>
                  <a:pt x="1456208" y="1414611"/>
                  <a:pt x="1417141" y="1284387"/>
                </a:cubicBezTo>
                <a:cubicBezTo>
                  <a:pt x="1347750" y="1053331"/>
                  <a:pt x="1180690" y="831391"/>
                  <a:pt x="712625" y="831391"/>
                </a:cubicBezTo>
                <a:close/>
              </a:path>
            </a:pathLst>
          </a:custGeom>
          <a:solidFill>
            <a:schemeClr val="bg1"/>
          </a:solidFill>
          <a:ln w="1860" cap="flat">
            <a:noFill/>
            <a:miter/>
          </a:ln>
        </p:spPr>
        <p:txBody>
          <a:bodyPr vert="horz" wrap="square" lIns="91440" tIns="45720" rIns="91440" bIns="45720" rtlCol="0" anchor="ctr"/>
          <a:lstStyle/>
          <a:p>
            <a:pPr algn="l"/>
            <a:endParaRPr kumimoji="1" lang="zh-CN" altLang="en-US"/>
          </a:p>
        </p:txBody>
      </p:sp>
      <p:sp>
        <p:nvSpPr>
          <p:cNvPr id="9" name="标题 1"/>
          <p:cNvSpPr txBox="1"/>
          <p:nvPr/>
        </p:nvSpPr>
        <p:spPr>
          <a:xfrm>
            <a:off x="438153" y="454500"/>
            <a:ext cx="6685308" cy="510950"/>
          </a:xfrm>
          <a:prstGeom prst="parallelogram">
            <a:avLst>
              <a:gd name="adj" fmla="val 42948"/>
            </a:avLst>
          </a:prstGeom>
          <a:gradFill>
            <a:gsLst>
              <a:gs pos="0">
                <a:schemeClr val="accent1">
                  <a:lumMod val="20000"/>
                  <a:lumOff val="80000"/>
                </a:schemeClr>
              </a:gs>
              <a:gs pos="89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773150" y="475975"/>
            <a:ext cx="1074575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Tableau下载与安装</a:t>
            </a:r>
            <a:endParaRPr kumimoji="1" lang="zh-CN" altLang="en-US"/>
          </a:p>
        </p:txBody>
      </p:sp>
      <p:sp>
        <p:nvSpPr>
          <p:cNvPr id="11" name="标题 1"/>
          <p:cNvSpPr txBox="1"/>
          <p:nvPr/>
        </p:nvSpPr>
        <p:spPr>
          <a:xfrm>
            <a:off x="169743" y="-1"/>
            <a:ext cx="603407" cy="965451"/>
          </a:xfrm>
          <a:prstGeom prst="parallelogram">
            <a:avLst>
              <a:gd name="adj" fmla="val 73502"/>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rot="1800000">
            <a:off x="1886592" y="2262130"/>
            <a:ext cx="6071690" cy="5314804"/>
          </a:xfrm>
          <a:custGeom>
            <a:avLst/>
            <a:gdLst>
              <a:gd name="connsiteX0" fmla="*/ 540465 w 3772447"/>
              <a:gd name="connsiteY0" fmla="*/ 0 h 2778256"/>
              <a:gd name="connsiteX1" fmla="*/ 3726786 w 3772447"/>
              <a:gd name="connsiteY1" fmla="*/ 62639 h 2778256"/>
              <a:gd name="connsiteX2" fmla="*/ 3772447 w 3772447"/>
              <a:gd name="connsiteY2" fmla="*/ 2778256 h 2778256"/>
              <a:gd name="connsiteX3" fmla="*/ 0 w 3772447"/>
              <a:gd name="connsiteY3" fmla="*/ 2778256 h 2778256"/>
              <a:gd name="connsiteX4" fmla="*/ 540465 w 3772447"/>
              <a:gd name="connsiteY4" fmla="*/ 0 h 2778256"/>
            </a:gdLst>
            <a:ahLst/>
            <a:cxnLst/>
            <a:rect l="l" t="t" r="r" b="b"/>
            <a:pathLst>
              <a:path w="3772447" h="2778256">
                <a:moveTo>
                  <a:pt x="540465" y="0"/>
                </a:moveTo>
                <a:lnTo>
                  <a:pt x="3726786" y="62639"/>
                </a:lnTo>
                <a:lnTo>
                  <a:pt x="3772447" y="2778256"/>
                </a:lnTo>
                <a:lnTo>
                  <a:pt x="0" y="2778256"/>
                </a:lnTo>
                <a:lnTo>
                  <a:pt x="540465" y="0"/>
                </a:lnTo>
                <a:close/>
              </a:path>
            </a:pathLst>
          </a:custGeom>
          <a:gradFill>
            <a:gsLst>
              <a:gs pos="6000">
                <a:schemeClr val="accent1">
                  <a:lumMod val="20000"/>
                  <a:lumOff val="80000"/>
                </a:schemeClr>
              </a:gs>
              <a:gs pos="60000">
                <a:schemeClr val="bg1"/>
              </a:gs>
            </a:gsLst>
            <a:lin ang="600000" scaled="0"/>
          </a:gra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964610" y="1503664"/>
            <a:ext cx="3415326" cy="4174287"/>
          </a:xfrm>
          <a:prstGeom prst="round2DiagRect">
            <a:avLst/>
          </a:prstGeom>
          <a:solidFill>
            <a:schemeClr val="bg1"/>
          </a:solidFill>
          <a:ln w="9525" cap="flat">
            <a:noFill/>
            <a:miter/>
          </a:ln>
          <a:effectLst>
            <a:outerShdw blurRad="508000" dist="127000" dir="2700000" algn="tl" rotWithShape="0">
              <a:schemeClr val="accent1">
                <a:alpha val="20000"/>
              </a:schemeClr>
            </a:outerShdw>
          </a:effectLst>
        </p:spPr>
        <p:txBody>
          <a:bodyPr vert="horz" wrap="square" lIns="91440" tIns="45720" rIns="91440" bIns="45720" rtlCol="0" anchor="ctr"/>
          <a:lstStyle/>
          <a:p>
            <a:pPr algn="ctr"/>
            <a:endParaRPr kumimoji="1" lang="zh-CN" altLang="en-US"/>
          </a:p>
        </p:txBody>
      </p:sp>
      <p:sp>
        <p:nvSpPr>
          <p:cNvPr id="6" name="标题 1"/>
          <p:cNvSpPr txBox="1"/>
          <p:nvPr/>
        </p:nvSpPr>
        <p:spPr>
          <a:xfrm>
            <a:off x="5193928" y="2114761"/>
            <a:ext cx="720000" cy="72000"/>
          </a:xfrm>
          <a:prstGeom prst="rect">
            <a:avLst/>
          </a:prstGeom>
          <a:gradFill>
            <a:gsLst>
              <a:gs pos="6000">
                <a:schemeClr val="accent1"/>
              </a:gs>
              <a:gs pos="100000">
                <a:schemeClr val="accent1">
                  <a:lumMod val="40000"/>
                  <a:lumOff val="60000"/>
                </a:schemeClr>
              </a:gs>
            </a:gsLst>
            <a:lin ang="0" scaled="0"/>
          </a:gradFill>
          <a:ln w="9525" cap="flat">
            <a:noFill/>
            <a:miter/>
          </a:ln>
          <a:effectLst/>
        </p:spPr>
        <p:txBody>
          <a:bodyPr vert="horz" wrap="square" lIns="91440" tIns="45720" rIns="91440" bIns="45720" rtlCol="0" anchor="t"/>
          <a:lstStyle/>
          <a:p>
            <a:pPr algn="l"/>
            <a:endParaRPr kumimoji="1" lang="zh-CN" altLang="en-US"/>
          </a:p>
        </p:txBody>
      </p:sp>
      <p:pic>
        <p:nvPicPr>
          <p:cNvPr id="7" name="图片 6"/>
          <p:cNvPicPr>
            <a:picLocks noChangeAspect="1"/>
          </p:cNvPicPr>
          <p:nvPr/>
        </p:nvPicPr>
        <p:blipFill>
          <a:blip r:embed="rId3">
            <a:alphaModFix/>
          </a:blip>
          <a:srcRect/>
          <a:stretch>
            <a:fillRect/>
          </a:stretch>
        </p:blipFill>
        <p:spPr>
          <a:xfrm>
            <a:off x="1160273" y="1700807"/>
            <a:ext cx="3024000" cy="3780000"/>
          </a:xfrm>
          <a:prstGeom prst="rect">
            <a:avLst/>
          </a:prstGeom>
        </p:spPr>
      </p:pic>
      <p:sp>
        <p:nvSpPr>
          <p:cNvPr id="8" name="标题 1"/>
          <p:cNvSpPr txBox="1"/>
          <p:nvPr/>
        </p:nvSpPr>
        <p:spPr>
          <a:xfrm>
            <a:off x="5193928" y="2472856"/>
            <a:ext cx="6324972" cy="3205095"/>
          </a:xfrm>
          <a:prstGeom prst="rect">
            <a:avLst/>
          </a:prstGeom>
          <a:noFill/>
          <a:ln>
            <a:noFill/>
          </a:ln>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第一步：进入官网，地址:https://www.tableau.com/zh- cn，选择左上角"产品"，在弹出的选项中点击最新版本，如下图所示：</a:t>
            </a:r>
            <a:endParaRPr kumimoji="1" lang="zh-CN" altLang="en-US"/>
          </a:p>
        </p:txBody>
      </p:sp>
      <p:sp>
        <p:nvSpPr>
          <p:cNvPr id="9" name="标题 1"/>
          <p:cNvSpPr txBox="1"/>
          <p:nvPr/>
        </p:nvSpPr>
        <p:spPr>
          <a:xfrm>
            <a:off x="438153" y="454500"/>
            <a:ext cx="6685308" cy="510950"/>
          </a:xfrm>
          <a:prstGeom prst="parallelogram">
            <a:avLst>
              <a:gd name="adj" fmla="val 42948"/>
            </a:avLst>
          </a:prstGeom>
          <a:gradFill>
            <a:gsLst>
              <a:gs pos="0">
                <a:schemeClr val="accent1">
                  <a:lumMod val="20000"/>
                  <a:lumOff val="80000"/>
                </a:schemeClr>
              </a:gs>
              <a:gs pos="89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773150" y="475975"/>
            <a:ext cx="1074575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Tableau下载与安装</a:t>
            </a:r>
            <a:endParaRPr kumimoji="1" lang="zh-CN" altLang="en-US"/>
          </a:p>
        </p:txBody>
      </p:sp>
      <p:sp>
        <p:nvSpPr>
          <p:cNvPr id="11" name="标题 1"/>
          <p:cNvSpPr txBox="1"/>
          <p:nvPr/>
        </p:nvSpPr>
        <p:spPr>
          <a:xfrm>
            <a:off x="169743" y="-1"/>
            <a:ext cx="603407" cy="965451"/>
          </a:xfrm>
          <a:prstGeom prst="parallelogram">
            <a:avLst>
              <a:gd name="adj" fmla="val 73502"/>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13" name="图片 12">
            <a:extLst>
              <a:ext uri="{FF2B5EF4-FFF2-40B4-BE49-F238E27FC236}">
                <a16:creationId xmlns:a16="http://schemas.microsoft.com/office/drawing/2014/main" id="{9CF30D80-F823-CF7E-4668-443933AD0E3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93928" y="3034797"/>
            <a:ext cx="6460503" cy="349168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2153653" y="1243264"/>
            <a:ext cx="7884694" cy="2185736"/>
          </a:xfrm>
          <a:prstGeom prst="rect">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5" name="标题 1"/>
          <p:cNvSpPr txBox="1"/>
          <p:nvPr/>
        </p:nvSpPr>
        <p:spPr>
          <a:xfrm rot="5400000">
            <a:off x="1584158" y="1876926"/>
            <a:ext cx="922421" cy="922421"/>
          </a:xfrm>
          <a:prstGeom prst="plaque">
            <a:avLst>
              <a:gd name="adj" fmla="val 21884"/>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rot="5400000">
            <a:off x="9883708" y="3275480"/>
            <a:ext cx="307039" cy="307039"/>
          </a:xfrm>
          <a:prstGeom prst="plaque">
            <a:avLst>
              <a:gd name="adj" fmla="val 31445"/>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7" name="标题 1"/>
          <p:cNvSpPr txBox="1"/>
          <p:nvPr/>
        </p:nvSpPr>
        <p:spPr>
          <a:xfrm>
            <a:off x="2889390" y="1572343"/>
            <a:ext cx="6841917" cy="1527578"/>
          </a:xfrm>
          <a:prstGeom prst="rect">
            <a:avLst/>
          </a:prstGeom>
          <a:noFill/>
          <a:ln>
            <a:noFill/>
          </a:ln>
        </p:spPr>
        <p:txBody>
          <a:bodyPr vert="horz" wrap="square" lIns="0" tIns="0" rIns="0" bIns="0" rtlCol="0" anchor="ctr"/>
          <a:lstStyle/>
          <a:p>
            <a:pPr algn="l"/>
            <a:r>
              <a:rPr kumimoji="1" lang="en-US" altLang="zh-CN" sz="1400">
                <a:ln w="12700">
                  <a:noFill/>
                </a:ln>
                <a:solidFill>
                  <a:schemeClr val="tx1">
                    <a:lumMod val="85000"/>
                    <a:lumOff val="15000"/>
                  </a:schemeClr>
                </a:solidFill>
                <a:latin typeface="Source Han Sans"/>
                <a:ea typeface="Source Han Sans"/>
                <a:cs typeface="Source Han Sans"/>
              </a:rPr>
              <a:t>第二步，点击下载最新版本,进入下载页面，默认是下载Tableau Desktop的选项，点击第一个2023.3.1，弹出当前大版本下的小版本，点击下面的2023.3.1后进入下载页面（下图）,当然也可以选择下载其他版本</a:t>
            </a:r>
            <a:endParaRPr kumimoji="1" lang="zh-CN" altLang="en-US"/>
          </a:p>
        </p:txBody>
      </p:sp>
      <p:sp>
        <p:nvSpPr>
          <p:cNvPr id="8" name="标题 1"/>
          <p:cNvSpPr txBox="1"/>
          <p:nvPr/>
        </p:nvSpPr>
        <p:spPr>
          <a:xfrm>
            <a:off x="1860843" y="2170843"/>
            <a:ext cx="369051" cy="334587"/>
          </a:xfrm>
          <a:custGeom>
            <a:avLst/>
            <a:gdLst>
              <a:gd name="connsiteX0" fmla="*/ 351048 w 1543905"/>
              <a:gd name="connsiteY0" fmla="*/ 523317 h 1399728"/>
              <a:gd name="connsiteX1" fmla="*/ 351048 w 1543905"/>
              <a:gd name="connsiteY1" fmla="*/ 523317 h 1399728"/>
              <a:gd name="connsiteX2" fmla="*/ 351420 w 1543905"/>
              <a:gd name="connsiteY2" fmla="*/ 523503 h 1399728"/>
              <a:gd name="connsiteX3" fmla="*/ 351420 w 1543905"/>
              <a:gd name="connsiteY3" fmla="*/ 1020031 h 1399728"/>
              <a:gd name="connsiteX4" fmla="*/ 351048 w 1543905"/>
              <a:gd name="connsiteY4" fmla="*/ 1020403 h 1399728"/>
              <a:gd name="connsiteX5" fmla="*/ 163525 w 1543905"/>
              <a:gd name="connsiteY5" fmla="*/ 1020403 h 1399728"/>
              <a:gd name="connsiteX6" fmla="*/ 163153 w 1543905"/>
              <a:gd name="connsiteY6" fmla="*/ 1020031 h 1399728"/>
              <a:gd name="connsiteX7" fmla="*/ 163153 w 1543905"/>
              <a:gd name="connsiteY7" fmla="*/ 523503 h 1399728"/>
              <a:gd name="connsiteX8" fmla="*/ 163153 w 1543905"/>
              <a:gd name="connsiteY8" fmla="*/ 523317 h 1399728"/>
              <a:gd name="connsiteX9" fmla="*/ 163339 w 1543905"/>
              <a:gd name="connsiteY9" fmla="*/ 523131 h 1399728"/>
              <a:gd name="connsiteX10" fmla="*/ 351048 w 1543905"/>
              <a:gd name="connsiteY10" fmla="*/ 523131 h 1399728"/>
              <a:gd name="connsiteX11" fmla="*/ 351048 w 1543905"/>
              <a:gd name="connsiteY11" fmla="*/ 411696 h 1399728"/>
              <a:gd name="connsiteX12" fmla="*/ 163339 w 1543905"/>
              <a:gd name="connsiteY12" fmla="*/ 411696 h 1399728"/>
              <a:gd name="connsiteX13" fmla="*/ 51346 w 1543905"/>
              <a:gd name="connsiteY13" fmla="*/ 523689 h 1399728"/>
              <a:gd name="connsiteX14" fmla="*/ 51346 w 1543905"/>
              <a:gd name="connsiteY14" fmla="*/ 1020217 h 1399728"/>
              <a:gd name="connsiteX15" fmla="*/ 163339 w 1543905"/>
              <a:gd name="connsiteY15" fmla="*/ 1132210 h 1399728"/>
              <a:gd name="connsiteX16" fmla="*/ 351048 w 1543905"/>
              <a:gd name="connsiteY16" fmla="*/ 1132210 h 1399728"/>
              <a:gd name="connsiteX17" fmla="*/ 463042 w 1543905"/>
              <a:gd name="connsiteY17" fmla="*/ 1020217 h 1399728"/>
              <a:gd name="connsiteX18" fmla="*/ 463042 w 1543905"/>
              <a:gd name="connsiteY18" fmla="*/ 523503 h 1399728"/>
              <a:gd name="connsiteX19" fmla="*/ 351048 w 1543905"/>
              <a:gd name="connsiteY19" fmla="*/ 411696 h 1399728"/>
              <a:gd name="connsiteX20" fmla="*/ 865808 w 1543905"/>
              <a:gd name="connsiteY20" fmla="*/ 111621 h 1399728"/>
              <a:gd name="connsiteX21" fmla="*/ 866180 w 1543905"/>
              <a:gd name="connsiteY21" fmla="*/ 111807 h 1399728"/>
              <a:gd name="connsiteX22" fmla="*/ 866180 w 1543905"/>
              <a:gd name="connsiteY22" fmla="*/ 1020031 h 1399728"/>
              <a:gd name="connsiteX23" fmla="*/ 865808 w 1543905"/>
              <a:gd name="connsiteY23" fmla="*/ 1020403 h 1399728"/>
              <a:gd name="connsiteX24" fmla="*/ 678284 w 1543905"/>
              <a:gd name="connsiteY24" fmla="*/ 1020403 h 1399728"/>
              <a:gd name="connsiteX25" fmla="*/ 677912 w 1543905"/>
              <a:gd name="connsiteY25" fmla="*/ 1020031 h 1399728"/>
              <a:gd name="connsiteX26" fmla="*/ 677912 w 1543905"/>
              <a:gd name="connsiteY26" fmla="*/ 111993 h 1399728"/>
              <a:gd name="connsiteX27" fmla="*/ 677912 w 1543905"/>
              <a:gd name="connsiteY27" fmla="*/ 111807 h 1399728"/>
              <a:gd name="connsiteX28" fmla="*/ 678098 w 1543905"/>
              <a:gd name="connsiteY28" fmla="*/ 111621 h 1399728"/>
              <a:gd name="connsiteX29" fmla="*/ 865808 w 1543905"/>
              <a:gd name="connsiteY29" fmla="*/ 111621 h 1399728"/>
              <a:gd name="connsiteX30" fmla="*/ 865808 w 1543905"/>
              <a:gd name="connsiteY30" fmla="*/ 0 h 1399728"/>
              <a:gd name="connsiteX31" fmla="*/ 677912 w 1543905"/>
              <a:gd name="connsiteY31" fmla="*/ 0 h 1399728"/>
              <a:gd name="connsiteX32" fmla="*/ 565919 w 1543905"/>
              <a:gd name="connsiteY32" fmla="*/ 111993 h 1399728"/>
              <a:gd name="connsiteX33" fmla="*/ 565919 w 1543905"/>
              <a:gd name="connsiteY33" fmla="*/ 1020217 h 1399728"/>
              <a:gd name="connsiteX34" fmla="*/ 677912 w 1543905"/>
              <a:gd name="connsiteY34" fmla="*/ 1132210 h 1399728"/>
              <a:gd name="connsiteX35" fmla="*/ 865622 w 1543905"/>
              <a:gd name="connsiteY35" fmla="*/ 1132210 h 1399728"/>
              <a:gd name="connsiteX36" fmla="*/ 977615 w 1543905"/>
              <a:gd name="connsiteY36" fmla="*/ 1020217 h 1399728"/>
              <a:gd name="connsiteX37" fmla="*/ 977615 w 1543905"/>
              <a:gd name="connsiteY37" fmla="*/ 111993 h 1399728"/>
              <a:gd name="connsiteX38" fmla="*/ 865808 w 1543905"/>
              <a:gd name="connsiteY38" fmla="*/ 0 h 1399728"/>
              <a:gd name="connsiteX39" fmla="*/ 1380381 w 1543905"/>
              <a:gd name="connsiteY39" fmla="*/ 729072 h 1399728"/>
              <a:gd name="connsiteX40" fmla="*/ 1380753 w 1543905"/>
              <a:gd name="connsiteY40" fmla="*/ 729258 h 1399728"/>
              <a:gd name="connsiteX41" fmla="*/ 1380753 w 1543905"/>
              <a:gd name="connsiteY41" fmla="*/ 1020031 h 1399728"/>
              <a:gd name="connsiteX42" fmla="*/ 1380381 w 1543905"/>
              <a:gd name="connsiteY42" fmla="*/ 1020403 h 1399728"/>
              <a:gd name="connsiteX43" fmla="*/ 1192858 w 1543905"/>
              <a:gd name="connsiteY43" fmla="*/ 1020403 h 1399728"/>
              <a:gd name="connsiteX44" fmla="*/ 1192485 w 1543905"/>
              <a:gd name="connsiteY44" fmla="*/ 1020031 h 1399728"/>
              <a:gd name="connsiteX45" fmla="*/ 1192485 w 1543905"/>
              <a:gd name="connsiteY45" fmla="*/ 729444 h 1399728"/>
              <a:gd name="connsiteX46" fmla="*/ 1192485 w 1543905"/>
              <a:gd name="connsiteY46" fmla="*/ 729258 h 1399728"/>
              <a:gd name="connsiteX47" fmla="*/ 1192671 w 1543905"/>
              <a:gd name="connsiteY47" fmla="*/ 729072 h 1399728"/>
              <a:gd name="connsiteX48" fmla="*/ 1380381 w 1543905"/>
              <a:gd name="connsiteY48" fmla="*/ 729072 h 1399728"/>
              <a:gd name="connsiteX49" fmla="*/ 1380381 w 1543905"/>
              <a:gd name="connsiteY49" fmla="*/ 617451 h 1399728"/>
              <a:gd name="connsiteX50" fmla="*/ 1192671 w 1543905"/>
              <a:gd name="connsiteY50" fmla="*/ 617451 h 1399728"/>
              <a:gd name="connsiteX51" fmla="*/ 1080678 w 1543905"/>
              <a:gd name="connsiteY51" fmla="*/ 729444 h 1399728"/>
              <a:gd name="connsiteX52" fmla="*/ 1080678 w 1543905"/>
              <a:gd name="connsiteY52" fmla="*/ 1020031 h 1399728"/>
              <a:gd name="connsiteX53" fmla="*/ 1192671 w 1543905"/>
              <a:gd name="connsiteY53" fmla="*/ 1132024 h 1399728"/>
              <a:gd name="connsiteX54" fmla="*/ 1380381 w 1543905"/>
              <a:gd name="connsiteY54" fmla="*/ 1132024 h 1399728"/>
              <a:gd name="connsiteX55" fmla="*/ 1492374 w 1543905"/>
              <a:gd name="connsiteY55" fmla="*/ 1020031 h 1399728"/>
              <a:gd name="connsiteX56" fmla="*/ 1492374 w 1543905"/>
              <a:gd name="connsiteY56" fmla="*/ 729444 h 1399728"/>
              <a:gd name="connsiteX57" fmla="*/ 1380381 w 1543905"/>
              <a:gd name="connsiteY57" fmla="*/ 617451 h 1399728"/>
              <a:gd name="connsiteX58" fmla="*/ 1481956 w 1543905"/>
              <a:gd name="connsiteY58" fmla="*/ 1276201 h 1399728"/>
              <a:gd name="connsiteX59" fmla="*/ 61764 w 1543905"/>
              <a:gd name="connsiteY59" fmla="*/ 1276201 h 1399728"/>
              <a:gd name="connsiteX60" fmla="*/ 0 w 1543905"/>
              <a:gd name="connsiteY60" fmla="*/ 1337965 h 1399728"/>
              <a:gd name="connsiteX61" fmla="*/ 61764 w 1543905"/>
              <a:gd name="connsiteY61" fmla="*/ 1399729 h 1399728"/>
              <a:gd name="connsiteX62" fmla="*/ 1482142 w 1543905"/>
              <a:gd name="connsiteY62" fmla="*/ 1399729 h 1399728"/>
              <a:gd name="connsiteX63" fmla="*/ 1543906 w 1543905"/>
              <a:gd name="connsiteY63" fmla="*/ 1337965 h 1399728"/>
              <a:gd name="connsiteX64" fmla="*/ 1481956 w 1543905"/>
              <a:gd name="connsiteY64" fmla="*/ 1276201 h 1399728"/>
            </a:gdLst>
            <a:ahLst/>
            <a:cxnLst/>
            <a:rect l="l" t="t" r="r" b="b"/>
            <a:pathLst>
              <a:path w="1543905" h="1399728">
                <a:moveTo>
                  <a:pt x="351048" y="523317"/>
                </a:moveTo>
                <a:cubicBezTo>
                  <a:pt x="351234" y="523317"/>
                  <a:pt x="351234" y="523317"/>
                  <a:pt x="351048" y="523317"/>
                </a:cubicBezTo>
                <a:cubicBezTo>
                  <a:pt x="351234" y="523317"/>
                  <a:pt x="351420" y="523503"/>
                  <a:pt x="351420" y="523503"/>
                </a:cubicBezTo>
                <a:lnTo>
                  <a:pt x="351420" y="1020031"/>
                </a:lnTo>
                <a:lnTo>
                  <a:pt x="351048" y="1020403"/>
                </a:lnTo>
                <a:lnTo>
                  <a:pt x="163525" y="1020403"/>
                </a:lnTo>
                <a:lnTo>
                  <a:pt x="163153" y="1020031"/>
                </a:lnTo>
                <a:lnTo>
                  <a:pt x="163153" y="523503"/>
                </a:lnTo>
                <a:lnTo>
                  <a:pt x="163153" y="523317"/>
                </a:lnTo>
                <a:lnTo>
                  <a:pt x="163339" y="523131"/>
                </a:lnTo>
                <a:lnTo>
                  <a:pt x="351048" y="523131"/>
                </a:lnTo>
                <a:moveTo>
                  <a:pt x="351048" y="411696"/>
                </a:moveTo>
                <a:lnTo>
                  <a:pt x="163339" y="411696"/>
                </a:lnTo>
                <a:cubicBezTo>
                  <a:pt x="101575" y="411696"/>
                  <a:pt x="51346" y="461739"/>
                  <a:pt x="51346" y="523689"/>
                </a:cubicBezTo>
                <a:lnTo>
                  <a:pt x="51346" y="1020217"/>
                </a:lnTo>
                <a:cubicBezTo>
                  <a:pt x="51346" y="1081795"/>
                  <a:pt x="101761" y="1132210"/>
                  <a:pt x="163339" y="1132210"/>
                </a:cubicBezTo>
                <a:lnTo>
                  <a:pt x="351048" y="1132210"/>
                </a:lnTo>
                <a:cubicBezTo>
                  <a:pt x="412626" y="1132210"/>
                  <a:pt x="463042" y="1081795"/>
                  <a:pt x="463042" y="1020217"/>
                </a:cubicBezTo>
                <a:lnTo>
                  <a:pt x="463042" y="523503"/>
                </a:lnTo>
                <a:cubicBezTo>
                  <a:pt x="463042" y="461739"/>
                  <a:pt x="412998" y="411696"/>
                  <a:pt x="351048" y="411696"/>
                </a:cubicBezTo>
                <a:close/>
                <a:moveTo>
                  <a:pt x="865808" y="111621"/>
                </a:moveTo>
                <a:cubicBezTo>
                  <a:pt x="865994" y="111621"/>
                  <a:pt x="866180" y="111807"/>
                  <a:pt x="866180" y="111807"/>
                </a:cubicBezTo>
                <a:lnTo>
                  <a:pt x="866180" y="1020031"/>
                </a:lnTo>
                <a:lnTo>
                  <a:pt x="865808" y="1020403"/>
                </a:lnTo>
                <a:lnTo>
                  <a:pt x="678284" y="1020403"/>
                </a:lnTo>
                <a:lnTo>
                  <a:pt x="677912" y="1020031"/>
                </a:lnTo>
                <a:lnTo>
                  <a:pt x="677912" y="111993"/>
                </a:lnTo>
                <a:lnTo>
                  <a:pt x="677912" y="111807"/>
                </a:lnTo>
                <a:lnTo>
                  <a:pt x="678098" y="111621"/>
                </a:lnTo>
                <a:lnTo>
                  <a:pt x="865808" y="111621"/>
                </a:lnTo>
                <a:moveTo>
                  <a:pt x="865808" y="0"/>
                </a:moveTo>
                <a:lnTo>
                  <a:pt x="677912" y="0"/>
                </a:lnTo>
                <a:cubicBezTo>
                  <a:pt x="616148" y="0"/>
                  <a:pt x="565919" y="50043"/>
                  <a:pt x="565919" y="111993"/>
                </a:cubicBezTo>
                <a:lnTo>
                  <a:pt x="565919" y="1020217"/>
                </a:lnTo>
                <a:cubicBezTo>
                  <a:pt x="565919" y="1081795"/>
                  <a:pt x="616335" y="1132210"/>
                  <a:pt x="677912" y="1132210"/>
                </a:cubicBezTo>
                <a:lnTo>
                  <a:pt x="865622" y="1132210"/>
                </a:lnTo>
                <a:cubicBezTo>
                  <a:pt x="927199" y="1132210"/>
                  <a:pt x="977615" y="1081795"/>
                  <a:pt x="977615" y="1020217"/>
                </a:cubicBezTo>
                <a:lnTo>
                  <a:pt x="977615" y="111993"/>
                </a:lnTo>
                <a:cubicBezTo>
                  <a:pt x="977615" y="50043"/>
                  <a:pt x="927571" y="0"/>
                  <a:pt x="865808" y="0"/>
                </a:cubicBezTo>
                <a:close/>
                <a:moveTo>
                  <a:pt x="1380381" y="729072"/>
                </a:moveTo>
                <a:cubicBezTo>
                  <a:pt x="1380567" y="729072"/>
                  <a:pt x="1380753" y="729258"/>
                  <a:pt x="1380753" y="729258"/>
                </a:cubicBezTo>
                <a:lnTo>
                  <a:pt x="1380753" y="1020031"/>
                </a:lnTo>
                <a:lnTo>
                  <a:pt x="1380381" y="1020403"/>
                </a:lnTo>
                <a:lnTo>
                  <a:pt x="1192858" y="1020403"/>
                </a:lnTo>
                <a:lnTo>
                  <a:pt x="1192485" y="1020031"/>
                </a:lnTo>
                <a:lnTo>
                  <a:pt x="1192485" y="729444"/>
                </a:lnTo>
                <a:lnTo>
                  <a:pt x="1192485" y="729258"/>
                </a:lnTo>
                <a:lnTo>
                  <a:pt x="1192671" y="729072"/>
                </a:lnTo>
                <a:lnTo>
                  <a:pt x="1380381" y="729072"/>
                </a:lnTo>
                <a:moveTo>
                  <a:pt x="1380381" y="617451"/>
                </a:moveTo>
                <a:lnTo>
                  <a:pt x="1192671" y="617451"/>
                </a:lnTo>
                <a:cubicBezTo>
                  <a:pt x="1130908" y="617451"/>
                  <a:pt x="1080678" y="667494"/>
                  <a:pt x="1080678" y="729444"/>
                </a:cubicBezTo>
                <a:lnTo>
                  <a:pt x="1080678" y="1020031"/>
                </a:lnTo>
                <a:cubicBezTo>
                  <a:pt x="1080678" y="1081608"/>
                  <a:pt x="1131094" y="1132024"/>
                  <a:pt x="1192671" y="1132024"/>
                </a:cubicBezTo>
                <a:lnTo>
                  <a:pt x="1380381" y="1132024"/>
                </a:lnTo>
                <a:cubicBezTo>
                  <a:pt x="1441959" y="1132024"/>
                  <a:pt x="1492374" y="1081608"/>
                  <a:pt x="1492374" y="1020031"/>
                </a:cubicBezTo>
                <a:lnTo>
                  <a:pt x="1492374" y="729444"/>
                </a:lnTo>
                <a:cubicBezTo>
                  <a:pt x="1492374" y="667680"/>
                  <a:pt x="1442145" y="617451"/>
                  <a:pt x="1380381" y="617451"/>
                </a:cubicBezTo>
                <a:close/>
                <a:moveTo>
                  <a:pt x="1481956" y="1276201"/>
                </a:moveTo>
                <a:lnTo>
                  <a:pt x="61764" y="1276201"/>
                </a:lnTo>
                <a:cubicBezTo>
                  <a:pt x="27719" y="1276201"/>
                  <a:pt x="0" y="1303920"/>
                  <a:pt x="0" y="1337965"/>
                </a:cubicBezTo>
                <a:cubicBezTo>
                  <a:pt x="0" y="1372009"/>
                  <a:pt x="27719" y="1399729"/>
                  <a:pt x="61764" y="1399729"/>
                </a:cubicBezTo>
                <a:lnTo>
                  <a:pt x="1482142" y="1399729"/>
                </a:lnTo>
                <a:cubicBezTo>
                  <a:pt x="1516187" y="1399729"/>
                  <a:pt x="1543906" y="1372009"/>
                  <a:pt x="1543906" y="1337965"/>
                </a:cubicBezTo>
                <a:cubicBezTo>
                  <a:pt x="1543720" y="1303734"/>
                  <a:pt x="1516187" y="1276201"/>
                  <a:pt x="1481956" y="1276201"/>
                </a:cubicBezTo>
                <a:close/>
              </a:path>
            </a:pathLst>
          </a:custGeom>
          <a:solidFill>
            <a:schemeClr val="bg1"/>
          </a:solidFill>
          <a:ln w="1860" cap="flat">
            <a:noFill/>
            <a:miter/>
          </a:ln>
        </p:spPr>
        <p:txBody>
          <a:bodyPr vert="horz" wrap="square" lIns="91440" tIns="45720" rIns="91440" bIns="45720" rtlCol="0" anchor="ctr"/>
          <a:lstStyle/>
          <a:p>
            <a:pPr algn="l"/>
            <a:endParaRPr kumimoji="1" lang="zh-CN" altLang="en-US"/>
          </a:p>
        </p:txBody>
      </p:sp>
      <p:sp>
        <p:nvSpPr>
          <p:cNvPr id="9" name="标题 1"/>
          <p:cNvSpPr txBox="1"/>
          <p:nvPr/>
        </p:nvSpPr>
        <p:spPr>
          <a:xfrm>
            <a:off x="438153" y="454500"/>
            <a:ext cx="6685308" cy="510950"/>
          </a:xfrm>
          <a:prstGeom prst="parallelogram">
            <a:avLst>
              <a:gd name="adj" fmla="val 42948"/>
            </a:avLst>
          </a:prstGeom>
          <a:gradFill>
            <a:gsLst>
              <a:gs pos="0">
                <a:schemeClr val="accent1">
                  <a:lumMod val="20000"/>
                  <a:lumOff val="80000"/>
                </a:schemeClr>
              </a:gs>
              <a:gs pos="89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773150" y="475975"/>
            <a:ext cx="1074575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Tableau下载与安装</a:t>
            </a:r>
            <a:endParaRPr kumimoji="1" lang="zh-CN" altLang="en-US"/>
          </a:p>
        </p:txBody>
      </p:sp>
      <p:sp>
        <p:nvSpPr>
          <p:cNvPr id="11" name="标题 1"/>
          <p:cNvSpPr txBox="1"/>
          <p:nvPr/>
        </p:nvSpPr>
        <p:spPr>
          <a:xfrm>
            <a:off x="169743" y="-1"/>
            <a:ext cx="603407" cy="965451"/>
          </a:xfrm>
          <a:prstGeom prst="parallelogram">
            <a:avLst>
              <a:gd name="adj" fmla="val 73502"/>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13" name="图片 12">
            <a:extLst>
              <a:ext uri="{FF2B5EF4-FFF2-40B4-BE49-F238E27FC236}">
                <a16:creationId xmlns:a16="http://schemas.microsoft.com/office/drawing/2014/main" id="{BA354991-82C3-54C3-1BA4-EDC9572919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1607" y="2688300"/>
            <a:ext cx="6608835" cy="3838177"/>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4350751" y="1471662"/>
            <a:ext cx="6480000" cy="1185441"/>
          </a:xfrm>
          <a:prstGeom prst="rect">
            <a:avLst/>
          </a:prstGeom>
          <a:noFill/>
          <a:ln>
            <a:noFill/>
          </a:ln>
        </p:spPr>
        <p:txBody>
          <a:bodyPr vert="horz" wrap="square" lIns="0" tIns="0" rIns="0" bIns="0" rtlCol="0" anchor="ctr"/>
          <a:lstStyle/>
          <a:p>
            <a:pPr algn="l"/>
            <a:r>
              <a:rPr kumimoji="1" lang="en-US" altLang="zh-CN" sz="1400">
                <a:ln w="12700">
                  <a:noFill/>
                </a:ln>
                <a:solidFill>
                  <a:schemeClr val="tx1">
                    <a:lumMod val="65000"/>
                    <a:lumOff val="35000"/>
                  </a:schemeClr>
                </a:solidFill>
                <a:latin typeface="Source Han Sans"/>
                <a:ea typeface="Source Han Sans"/>
                <a:cs typeface="Source Han Sans"/>
              </a:rPr>
              <a:t>第三步，点击下载 TABLEAU DESKTOP 2023.3，之后会出现创建账户的页面如图4- 6所示，如果有账户直接点击左边的立即登录就可以。如果没有账户，建议去：https://id.tableau.com/register 这个页面去注册，会比当前页面填写的简单。按要求填写好信息后，去邮箱查看邮件，点击邮件中第一个链接后，按要求设置好密码，即可完成注册。</a:t>
            </a:r>
            <a:endParaRPr kumimoji="1" lang="zh-CN" altLang="en-US"/>
          </a:p>
        </p:txBody>
      </p:sp>
      <p:sp>
        <p:nvSpPr>
          <p:cNvPr id="5" name="标题 1"/>
          <p:cNvSpPr txBox="1"/>
          <p:nvPr/>
        </p:nvSpPr>
        <p:spPr>
          <a:xfrm flipH="1">
            <a:off x="3056687" y="2303979"/>
            <a:ext cx="844105" cy="2518129"/>
          </a:xfrm>
          <a:custGeom>
            <a:avLst/>
            <a:gdLst>
              <a:gd name="T0" fmla="*/ 77 w 77"/>
              <a:gd name="T1" fmla="*/ 233 h 233"/>
              <a:gd name="T2" fmla="*/ 37 w 77"/>
              <a:gd name="T3" fmla="*/ 206 h 233"/>
              <a:gd name="T4" fmla="*/ 10 w 77"/>
              <a:gd name="T5" fmla="*/ 166 h 233"/>
              <a:gd name="T6" fmla="*/ 0 w 77"/>
              <a:gd name="T7" fmla="*/ 116 h 233"/>
              <a:gd name="T8" fmla="*/ 10 w 77"/>
              <a:gd name="T9" fmla="*/ 67 h 233"/>
              <a:gd name="T10" fmla="*/ 37 w 77"/>
              <a:gd name="T11" fmla="*/ 27 h 233"/>
              <a:gd name="T12" fmla="*/ 77 w 77"/>
              <a:gd name="T13" fmla="*/ 0 h 233"/>
            </a:gdLst>
            <a:ahLst/>
            <a:cxnLst/>
            <a:rect l="0" t="0" r="r" b="b"/>
            <a:pathLst>
              <a:path w="77" h="233">
                <a:moveTo>
                  <a:pt x="77" y="233"/>
                </a:moveTo>
                <a:cubicBezTo>
                  <a:pt x="62" y="226"/>
                  <a:pt x="49" y="217"/>
                  <a:pt x="37" y="206"/>
                </a:cubicBezTo>
                <a:cubicBezTo>
                  <a:pt x="26" y="194"/>
                  <a:pt x="16" y="181"/>
                  <a:pt x="10" y="166"/>
                </a:cubicBezTo>
                <a:cubicBezTo>
                  <a:pt x="4" y="150"/>
                  <a:pt x="0" y="134"/>
                  <a:pt x="0" y="116"/>
                </a:cubicBezTo>
                <a:cubicBezTo>
                  <a:pt x="0" y="99"/>
                  <a:pt x="4" y="82"/>
                  <a:pt x="10" y="67"/>
                </a:cubicBezTo>
                <a:cubicBezTo>
                  <a:pt x="16" y="52"/>
                  <a:pt x="26" y="38"/>
                  <a:pt x="37" y="27"/>
                </a:cubicBezTo>
                <a:cubicBezTo>
                  <a:pt x="49" y="16"/>
                  <a:pt x="62" y="6"/>
                  <a:pt x="77" y="0"/>
                </a:cubicBezTo>
              </a:path>
            </a:pathLst>
          </a:custGeom>
          <a:noFill/>
          <a:ln w="20638" cap="flat">
            <a:solidFill>
              <a:schemeClr val="accent1"/>
            </a:solidFill>
            <a:miter/>
            <a:headEnd type="oval"/>
            <a:tailEnd type="oval"/>
          </a:ln>
        </p:spPr>
        <p:txBody>
          <a:bodyPr vert="horz" wrap="square" lIns="91440" tIns="45720" rIns="91440" bIns="45720" rtlCol="0" anchor="t"/>
          <a:lstStyle/>
          <a:p>
            <a:pPr algn="l"/>
            <a:endParaRPr kumimoji="1" lang="zh-CN" altLang="en-US"/>
          </a:p>
        </p:txBody>
      </p:sp>
      <p:sp>
        <p:nvSpPr>
          <p:cNvPr id="6" name="标题 1"/>
          <p:cNvSpPr txBox="1"/>
          <p:nvPr/>
        </p:nvSpPr>
        <p:spPr>
          <a:xfrm>
            <a:off x="1361249" y="2391822"/>
            <a:ext cx="2342442" cy="2342442"/>
          </a:xfrm>
          <a:prstGeom prst="ellipse">
            <a:avLst/>
          </a:prstGeom>
          <a:solidFill>
            <a:schemeClr val="accent1"/>
          </a:solidFill>
          <a:ln w="25400" cap="sq">
            <a:noFill/>
            <a:miter/>
          </a:ln>
          <a:effectLst>
            <a:outerShdw blurRad="508000" dist="254000" dir="5400000" algn="ctr" rotWithShape="0">
              <a:schemeClr val="accent1">
                <a:alpha val="20000"/>
              </a:schemeClr>
            </a:outerShdw>
          </a:effectLst>
        </p:spPr>
        <p:txBody>
          <a:bodyPr vert="horz" wrap="square" lIns="0" tIns="45720" rIns="0" bIns="45720" rtlCol="0" anchor="ctr"/>
          <a:lstStyle/>
          <a:p>
            <a:pPr algn="ctr"/>
            <a:endParaRPr kumimoji="1" lang="zh-CN" altLang="en-US"/>
          </a:p>
        </p:txBody>
      </p:sp>
      <p:sp>
        <p:nvSpPr>
          <p:cNvPr id="7" name="标题 1"/>
          <p:cNvSpPr txBox="1"/>
          <p:nvPr/>
        </p:nvSpPr>
        <p:spPr>
          <a:xfrm>
            <a:off x="2066324" y="3030689"/>
            <a:ext cx="932293" cy="1064709"/>
          </a:xfrm>
          <a:custGeom>
            <a:avLst/>
            <a:gdLst>
              <a:gd name="connsiteX0" fmla="*/ 1449958 w 1449958"/>
              <a:gd name="connsiteY0" fmla="*/ 669913 h 1655898"/>
              <a:gd name="connsiteX1" fmla="*/ 1449586 w 1449958"/>
              <a:gd name="connsiteY1" fmla="*/ 666192 h 1655898"/>
              <a:gd name="connsiteX2" fmla="*/ 1449586 w 1449958"/>
              <a:gd name="connsiteY2" fmla="*/ 665634 h 1655898"/>
              <a:gd name="connsiteX3" fmla="*/ 1448098 w 1449958"/>
              <a:gd name="connsiteY3" fmla="*/ 658006 h 1655898"/>
              <a:gd name="connsiteX4" fmla="*/ 1445307 w 1449958"/>
              <a:gd name="connsiteY4" fmla="*/ 650379 h 1655898"/>
              <a:gd name="connsiteX5" fmla="*/ 1443633 w 1449958"/>
              <a:gd name="connsiteY5" fmla="*/ 646844 h 1655898"/>
              <a:gd name="connsiteX6" fmla="*/ 1441772 w 1449958"/>
              <a:gd name="connsiteY6" fmla="*/ 643496 h 1655898"/>
              <a:gd name="connsiteX7" fmla="*/ 1441400 w 1449958"/>
              <a:gd name="connsiteY7" fmla="*/ 643124 h 1655898"/>
              <a:gd name="connsiteX8" fmla="*/ 1439354 w 1449958"/>
              <a:gd name="connsiteY8" fmla="*/ 640147 h 1655898"/>
              <a:gd name="connsiteX9" fmla="*/ 1439168 w 1449958"/>
              <a:gd name="connsiteY9" fmla="*/ 639775 h 1655898"/>
              <a:gd name="connsiteX10" fmla="*/ 1436936 w 1449958"/>
              <a:gd name="connsiteY10" fmla="*/ 636798 h 1655898"/>
              <a:gd name="connsiteX11" fmla="*/ 1436378 w 1449958"/>
              <a:gd name="connsiteY11" fmla="*/ 636240 h 1655898"/>
              <a:gd name="connsiteX12" fmla="*/ 1433773 w 1449958"/>
              <a:gd name="connsiteY12" fmla="*/ 633450 h 1655898"/>
              <a:gd name="connsiteX13" fmla="*/ 816136 w 1449958"/>
              <a:gd name="connsiteY13" fmla="*/ 15813 h 1655898"/>
              <a:gd name="connsiteX14" fmla="*/ 813346 w 1449958"/>
              <a:gd name="connsiteY14" fmla="*/ 13208 h 1655898"/>
              <a:gd name="connsiteX15" fmla="*/ 812788 w 1449958"/>
              <a:gd name="connsiteY15" fmla="*/ 12650 h 1655898"/>
              <a:gd name="connsiteX16" fmla="*/ 809997 w 1449958"/>
              <a:gd name="connsiteY16" fmla="*/ 10418 h 1655898"/>
              <a:gd name="connsiteX17" fmla="*/ 809625 w 1449958"/>
              <a:gd name="connsiteY17" fmla="*/ 10232 h 1655898"/>
              <a:gd name="connsiteX18" fmla="*/ 806834 w 1449958"/>
              <a:gd name="connsiteY18" fmla="*/ 8372 h 1655898"/>
              <a:gd name="connsiteX19" fmla="*/ 806276 w 1449958"/>
              <a:gd name="connsiteY19" fmla="*/ 8000 h 1655898"/>
              <a:gd name="connsiteX20" fmla="*/ 802928 w 1449958"/>
              <a:gd name="connsiteY20" fmla="*/ 6139 h 1655898"/>
              <a:gd name="connsiteX21" fmla="*/ 802742 w 1449958"/>
              <a:gd name="connsiteY21" fmla="*/ 6139 h 1655898"/>
              <a:gd name="connsiteX22" fmla="*/ 799207 w 1449958"/>
              <a:gd name="connsiteY22" fmla="*/ 4465 h 1655898"/>
              <a:gd name="connsiteX23" fmla="*/ 799021 w 1449958"/>
              <a:gd name="connsiteY23" fmla="*/ 4465 h 1655898"/>
              <a:gd name="connsiteX24" fmla="*/ 791580 w 1449958"/>
              <a:gd name="connsiteY24" fmla="*/ 1860 h 1655898"/>
              <a:gd name="connsiteX25" fmla="*/ 791394 w 1449958"/>
              <a:gd name="connsiteY25" fmla="*/ 1860 h 1655898"/>
              <a:gd name="connsiteX26" fmla="*/ 783766 w 1449958"/>
              <a:gd name="connsiteY26" fmla="*/ 372 h 1655898"/>
              <a:gd name="connsiteX27" fmla="*/ 783022 w 1449958"/>
              <a:gd name="connsiteY27" fmla="*/ 372 h 1655898"/>
              <a:gd name="connsiteX28" fmla="*/ 779301 w 1449958"/>
              <a:gd name="connsiteY28" fmla="*/ 0 h 1655898"/>
              <a:gd name="connsiteX29" fmla="*/ 261751 w 1449958"/>
              <a:gd name="connsiteY29" fmla="*/ 0 h 1655898"/>
              <a:gd name="connsiteX30" fmla="*/ 0 w 1449958"/>
              <a:gd name="connsiteY30" fmla="*/ 261751 h 1655898"/>
              <a:gd name="connsiteX31" fmla="*/ 0 w 1449958"/>
              <a:gd name="connsiteY31" fmla="*/ 1394148 h 1655898"/>
              <a:gd name="connsiteX32" fmla="*/ 261751 w 1449958"/>
              <a:gd name="connsiteY32" fmla="*/ 1655899 h 1655898"/>
              <a:gd name="connsiteX33" fmla="*/ 1188207 w 1449958"/>
              <a:gd name="connsiteY33" fmla="*/ 1655899 h 1655898"/>
              <a:gd name="connsiteX34" fmla="*/ 1449958 w 1449958"/>
              <a:gd name="connsiteY34" fmla="*/ 1394148 h 1655898"/>
              <a:gd name="connsiteX35" fmla="*/ 1449958 w 1449958"/>
              <a:gd name="connsiteY35" fmla="*/ 672889 h 1655898"/>
              <a:gd name="connsiteX36" fmla="*/ 1449958 w 1449958"/>
              <a:gd name="connsiteY36" fmla="*/ 669913 h 1655898"/>
              <a:gd name="connsiteX37" fmla="*/ 832321 w 1449958"/>
              <a:gd name="connsiteY37" fmla="*/ 466948 h 1655898"/>
              <a:gd name="connsiteX38" fmla="*/ 832321 w 1449958"/>
              <a:gd name="connsiteY38" fmla="*/ 189942 h 1655898"/>
              <a:gd name="connsiteX39" fmla="*/ 1259458 w 1449958"/>
              <a:gd name="connsiteY39" fmla="*/ 617079 h 1655898"/>
              <a:gd name="connsiteX40" fmla="*/ 982452 w 1449958"/>
              <a:gd name="connsiteY40" fmla="*/ 617079 h 1655898"/>
              <a:gd name="connsiteX41" fmla="*/ 832321 w 1449958"/>
              <a:gd name="connsiteY41" fmla="*/ 466948 h 1655898"/>
              <a:gd name="connsiteX42" fmla="*/ 1338337 w 1449958"/>
              <a:gd name="connsiteY42" fmla="*/ 1393403 h 1655898"/>
              <a:gd name="connsiteX43" fmla="*/ 1188207 w 1449958"/>
              <a:gd name="connsiteY43" fmla="*/ 1543534 h 1655898"/>
              <a:gd name="connsiteX44" fmla="*/ 261751 w 1449958"/>
              <a:gd name="connsiteY44" fmla="*/ 1543534 h 1655898"/>
              <a:gd name="connsiteX45" fmla="*/ 111621 w 1449958"/>
              <a:gd name="connsiteY45" fmla="*/ 1393403 h 1655898"/>
              <a:gd name="connsiteX46" fmla="*/ 111621 w 1449958"/>
              <a:gd name="connsiteY46" fmla="*/ 261007 h 1655898"/>
              <a:gd name="connsiteX47" fmla="*/ 261751 w 1449958"/>
              <a:gd name="connsiteY47" fmla="*/ 110877 h 1655898"/>
              <a:gd name="connsiteX48" fmla="*/ 720700 w 1449958"/>
              <a:gd name="connsiteY48" fmla="*/ 110877 h 1655898"/>
              <a:gd name="connsiteX49" fmla="*/ 720700 w 1449958"/>
              <a:gd name="connsiteY49" fmla="*/ 466948 h 1655898"/>
              <a:gd name="connsiteX50" fmla="*/ 982452 w 1449958"/>
              <a:gd name="connsiteY50" fmla="*/ 728700 h 1655898"/>
              <a:gd name="connsiteX51" fmla="*/ 1338523 w 1449958"/>
              <a:gd name="connsiteY51" fmla="*/ 728700 h 1655898"/>
              <a:gd name="connsiteX52" fmla="*/ 1338523 w 1449958"/>
              <a:gd name="connsiteY52" fmla="*/ 1393403 h 1655898"/>
            </a:gdLst>
            <a:ahLst/>
            <a:cxnLst/>
            <a:rect l="l" t="t" r="r" b="b"/>
            <a:pathLst>
              <a:path w="1449958" h="1655898">
                <a:moveTo>
                  <a:pt x="1449958" y="669913"/>
                </a:moveTo>
                <a:cubicBezTo>
                  <a:pt x="1449958" y="668610"/>
                  <a:pt x="1449772" y="667308"/>
                  <a:pt x="1449586" y="666192"/>
                </a:cubicBezTo>
                <a:lnTo>
                  <a:pt x="1449586" y="665634"/>
                </a:lnTo>
                <a:cubicBezTo>
                  <a:pt x="1449214" y="663029"/>
                  <a:pt x="1448656" y="660425"/>
                  <a:pt x="1448098" y="658006"/>
                </a:cubicBezTo>
                <a:cubicBezTo>
                  <a:pt x="1447354" y="655402"/>
                  <a:pt x="1446423" y="652797"/>
                  <a:pt x="1445307" y="650379"/>
                </a:cubicBezTo>
                <a:cubicBezTo>
                  <a:pt x="1444749" y="649077"/>
                  <a:pt x="1444191" y="647960"/>
                  <a:pt x="1443633" y="646844"/>
                </a:cubicBezTo>
                <a:cubicBezTo>
                  <a:pt x="1443075" y="645728"/>
                  <a:pt x="1442331" y="644612"/>
                  <a:pt x="1441772" y="643496"/>
                </a:cubicBezTo>
                <a:cubicBezTo>
                  <a:pt x="1441587" y="643310"/>
                  <a:pt x="1441587" y="643124"/>
                  <a:pt x="1441400" y="643124"/>
                </a:cubicBezTo>
                <a:cubicBezTo>
                  <a:pt x="1440842" y="642193"/>
                  <a:pt x="1440098" y="641077"/>
                  <a:pt x="1439354" y="640147"/>
                </a:cubicBezTo>
                <a:cubicBezTo>
                  <a:pt x="1439354" y="640147"/>
                  <a:pt x="1439168" y="639961"/>
                  <a:pt x="1439168" y="639775"/>
                </a:cubicBezTo>
                <a:cubicBezTo>
                  <a:pt x="1438424" y="638845"/>
                  <a:pt x="1437680" y="637729"/>
                  <a:pt x="1436936" y="636798"/>
                </a:cubicBezTo>
                <a:lnTo>
                  <a:pt x="1436378" y="636240"/>
                </a:lnTo>
                <a:cubicBezTo>
                  <a:pt x="1435633" y="635310"/>
                  <a:pt x="1434703" y="634380"/>
                  <a:pt x="1433773" y="633450"/>
                </a:cubicBezTo>
                <a:lnTo>
                  <a:pt x="816136" y="15813"/>
                </a:lnTo>
                <a:cubicBezTo>
                  <a:pt x="815206" y="14883"/>
                  <a:pt x="814276" y="14139"/>
                  <a:pt x="813346" y="13208"/>
                </a:cubicBezTo>
                <a:lnTo>
                  <a:pt x="812788" y="12650"/>
                </a:lnTo>
                <a:lnTo>
                  <a:pt x="809997" y="10418"/>
                </a:lnTo>
                <a:cubicBezTo>
                  <a:pt x="809811" y="10418"/>
                  <a:pt x="809811" y="10232"/>
                  <a:pt x="809625" y="10232"/>
                </a:cubicBezTo>
                <a:cubicBezTo>
                  <a:pt x="808695" y="9488"/>
                  <a:pt x="807765" y="8930"/>
                  <a:pt x="806834" y="8372"/>
                </a:cubicBezTo>
                <a:cubicBezTo>
                  <a:pt x="806649" y="8186"/>
                  <a:pt x="806462" y="8186"/>
                  <a:pt x="806276" y="8000"/>
                </a:cubicBezTo>
                <a:cubicBezTo>
                  <a:pt x="805160" y="7255"/>
                  <a:pt x="804044" y="6697"/>
                  <a:pt x="802928" y="6139"/>
                </a:cubicBezTo>
                <a:lnTo>
                  <a:pt x="802742" y="6139"/>
                </a:lnTo>
                <a:cubicBezTo>
                  <a:pt x="801626" y="5581"/>
                  <a:pt x="800509" y="5023"/>
                  <a:pt x="799207" y="4465"/>
                </a:cubicBezTo>
                <a:lnTo>
                  <a:pt x="799021" y="4465"/>
                </a:lnTo>
                <a:cubicBezTo>
                  <a:pt x="796603" y="3349"/>
                  <a:pt x="793998" y="2418"/>
                  <a:pt x="791580" y="1860"/>
                </a:cubicBezTo>
                <a:lnTo>
                  <a:pt x="791394" y="1860"/>
                </a:lnTo>
                <a:cubicBezTo>
                  <a:pt x="788975" y="1116"/>
                  <a:pt x="786371" y="744"/>
                  <a:pt x="783766" y="372"/>
                </a:cubicBezTo>
                <a:lnTo>
                  <a:pt x="783022" y="372"/>
                </a:lnTo>
                <a:cubicBezTo>
                  <a:pt x="781720" y="186"/>
                  <a:pt x="780604" y="186"/>
                  <a:pt x="779301" y="0"/>
                </a:cubicBezTo>
                <a:lnTo>
                  <a:pt x="261751" y="0"/>
                </a:lnTo>
                <a:cubicBezTo>
                  <a:pt x="117388" y="0"/>
                  <a:pt x="0" y="117388"/>
                  <a:pt x="0" y="261751"/>
                </a:cubicBezTo>
                <a:lnTo>
                  <a:pt x="0" y="1394148"/>
                </a:lnTo>
                <a:cubicBezTo>
                  <a:pt x="0" y="1538511"/>
                  <a:pt x="117388" y="1655899"/>
                  <a:pt x="261751" y="1655899"/>
                </a:cubicBezTo>
                <a:lnTo>
                  <a:pt x="1188207" y="1655899"/>
                </a:lnTo>
                <a:cubicBezTo>
                  <a:pt x="1332570" y="1655899"/>
                  <a:pt x="1449958" y="1538511"/>
                  <a:pt x="1449958" y="1394148"/>
                </a:cubicBezTo>
                <a:lnTo>
                  <a:pt x="1449958" y="672889"/>
                </a:lnTo>
                <a:lnTo>
                  <a:pt x="1449958" y="669913"/>
                </a:lnTo>
                <a:close/>
                <a:moveTo>
                  <a:pt x="832321" y="466948"/>
                </a:moveTo>
                <a:lnTo>
                  <a:pt x="832321" y="189942"/>
                </a:lnTo>
                <a:lnTo>
                  <a:pt x="1259458" y="617079"/>
                </a:lnTo>
                <a:lnTo>
                  <a:pt x="982452" y="617079"/>
                </a:lnTo>
                <a:cubicBezTo>
                  <a:pt x="899666" y="617079"/>
                  <a:pt x="832321" y="549734"/>
                  <a:pt x="832321" y="466948"/>
                </a:cubicBezTo>
                <a:close/>
                <a:moveTo>
                  <a:pt x="1338337" y="1393403"/>
                </a:moveTo>
                <a:cubicBezTo>
                  <a:pt x="1338337" y="1476189"/>
                  <a:pt x="1270992" y="1543534"/>
                  <a:pt x="1188207" y="1543534"/>
                </a:cubicBezTo>
                <a:lnTo>
                  <a:pt x="261751" y="1543534"/>
                </a:lnTo>
                <a:cubicBezTo>
                  <a:pt x="178966" y="1543534"/>
                  <a:pt x="111621" y="1476189"/>
                  <a:pt x="111621" y="1393403"/>
                </a:cubicBezTo>
                <a:lnTo>
                  <a:pt x="111621" y="261007"/>
                </a:lnTo>
                <a:cubicBezTo>
                  <a:pt x="111621" y="178222"/>
                  <a:pt x="178966" y="110877"/>
                  <a:pt x="261751" y="110877"/>
                </a:cubicBezTo>
                <a:lnTo>
                  <a:pt x="720700" y="110877"/>
                </a:lnTo>
                <a:lnTo>
                  <a:pt x="720700" y="466948"/>
                </a:lnTo>
                <a:cubicBezTo>
                  <a:pt x="720700" y="611312"/>
                  <a:pt x="838088" y="728700"/>
                  <a:pt x="982452" y="728700"/>
                </a:cubicBezTo>
                <a:lnTo>
                  <a:pt x="1338523" y="728700"/>
                </a:lnTo>
                <a:lnTo>
                  <a:pt x="1338523" y="1393403"/>
                </a:lnTo>
                <a:close/>
              </a:path>
            </a:pathLst>
          </a:custGeom>
          <a:solidFill>
            <a:schemeClr val="bg1"/>
          </a:solidFill>
          <a:ln cap="sq">
            <a:noFill/>
          </a:ln>
        </p:spPr>
        <p:txBody>
          <a:bodyPr vert="horz" wrap="square" lIns="91440" tIns="45720" rIns="91440" bIns="45720" rtlCol="0" anchor="t"/>
          <a:lstStyle/>
          <a:p>
            <a:pPr algn="l"/>
            <a:endParaRPr kumimoji="1" lang="zh-CN" altLang="en-US"/>
          </a:p>
        </p:txBody>
      </p:sp>
      <p:sp>
        <p:nvSpPr>
          <p:cNvPr id="8" name="标题 1"/>
          <p:cNvSpPr txBox="1"/>
          <p:nvPr/>
        </p:nvSpPr>
        <p:spPr>
          <a:xfrm>
            <a:off x="438153" y="454500"/>
            <a:ext cx="6685308" cy="510950"/>
          </a:xfrm>
          <a:prstGeom prst="parallelogram">
            <a:avLst>
              <a:gd name="adj" fmla="val 42948"/>
            </a:avLst>
          </a:prstGeom>
          <a:gradFill>
            <a:gsLst>
              <a:gs pos="0">
                <a:schemeClr val="accent1">
                  <a:lumMod val="20000"/>
                  <a:lumOff val="80000"/>
                </a:schemeClr>
              </a:gs>
              <a:gs pos="89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773150" y="475975"/>
            <a:ext cx="1074575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Tableau下载与安装</a:t>
            </a:r>
            <a:endParaRPr kumimoji="1" lang="zh-CN" altLang="en-US"/>
          </a:p>
        </p:txBody>
      </p:sp>
      <p:sp>
        <p:nvSpPr>
          <p:cNvPr id="10" name="标题 1"/>
          <p:cNvSpPr txBox="1"/>
          <p:nvPr/>
        </p:nvSpPr>
        <p:spPr>
          <a:xfrm>
            <a:off x="169743" y="-1"/>
            <a:ext cx="603407" cy="965451"/>
          </a:xfrm>
          <a:prstGeom prst="parallelogram">
            <a:avLst>
              <a:gd name="adj" fmla="val 73502"/>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12" name="图片 11">
            <a:extLst>
              <a:ext uri="{FF2B5EF4-FFF2-40B4-BE49-F238E27FC236}">
                <a16:creationId xmlns:a16="http://schemas.microsoft.com/office/drawing/2014/main" id="{32C2C9FC-237E-D051-D8CE-7C5DF43633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11336" y="2598423"/>
            <a:ext cx="5971364" cy="3965259"/>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grpSp>
        <p:nvGrpSpPr>
          <p:cNvPr id="4" name="组合 3"/>
          <p:cNvGrpSpPr/>
          <p:nvPr/>
        </p:nvGrpSpPr>
        <p:grpSpPr>
          <a:xfrm>
            <a:off x="-1789008" y="2761964"/>
            <a:ext cx="6674932" cy="4600699"/>
            <a:chOff x="-1789008" y="2761964"/>
            <a:chExt cx="6674932" cy="4600699"/>
          </a:xfrm>
        </p:grpSpPr>
        <p:sp>
          <p:nvSpPr>
            <p:cNvPr id="5" name="标题 1"/>
            <p:cNvSpPr txBox="1"/>
            <p:nvPr/>
          </p:nvSpPr>
          <p:spPr>
            <a:xfrm rot="18889890">
              <a:off x="-2374516" y="4669353"/>
              <a:ext cx="5673922" cy="708779"/>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rot="18889890">
              <a:off x="-1288503" y="4707924"/>
              <a:ext cx="5673922" cy="708779"/>
            </a:xfrm>
            <a:prstGeom prst="roundRect">
              <a:avLst>
                <a:gd name="adj" fmla="val 50000"/>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sp>
          <p:nvSpPr>
            <p:cNvPr id="7" name="标题 1"/>
            <p:cNvSpPr txBox="1"/>
            <p:nvPr/>
          </p:nvSpPr>
          <p:spPr>
            <a:xfrm rot="18889890">
              <a:off x="-202490" y="4746496"/>
              <a:ext cx="5673922" cy="708779"/>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pic>
        <p:nvPicPr>
          <p:cNvPr id="8" name="图片 7"/>
          <p:cNvPicPr>
            <a:picLocks noChangeAspect="1"/>
          </p:cNvPicPr>
          <p:nvPr/>
        </p:nvPicPr>
        <p:blipFill>
          <a:blip r:embed="rId3">
            <a:alphaModFix/>
          </a:blip>
          <a:srcRect/>
          <a:stretch>
            <a:fillRect/>
          </a:stretch>
        </p:blipFill>
        <p:spPr>
          <a:xfrm>
            <a:off x="1069483" y="1130300"/>
            <a:ext cx="5191187" cy="5172102"/>
          </a:xfrm>
          <a:prstGeom prst="rect">
            <a:avLst/>
          </a:prstGeom>
          <a:noFill/>
          <a:ln>
            <a:noFill/>
          </a:ln>
        </p:spPr>
      </p:pic>
      <p:pic>
        <p:nvPicPr>
          <p:cNvPr id="9" name="图片 8"/>
          <p:cNvPicPr>
            <a:picLocks noChangeAspect="1"/>
          </p:cNvPicPr>
          <p:nvPr/>
        </p:nvPicPr>
        <p:blipFill>
          <a:blip r:embed="rId4">
            <a:alphaModFix/>
          </a:blip>
          <a:srcRect/>
          <a:stretch>
            <a:fillRect/>
          </a:stretch>
        </p:blipFill>
        <p:spPr>
          <a:xfrm>
            <a:off x="1282874" y="1331866"/>
            <a:ext cx="3875340" cy="3246590"/>
          </a:xfrm>
          <a:prstGeom prst="rect">
            <a:avLst/>
          </a:prstGeom>
        </p:spPr>
      </p:pic>
      <p:sp>
        <p:nvSpPr>
          <p:cNvPr id="11" name="标题 1"/>
          <p:cNvSpPr txBox="1"/>
          <p:nvPr/>
        </p:nvSpPr>
        <p:spPr>
          <a:xfrm>
            <a:off x="6764848" y="1277980"/>
            <a:ext cx="4730677" cy="2249859"/>
          </a:xfrm>
          <a:prstGeom prst="rect">
            <a:avLst/>
          </a:prstGeom>
          <a:noFill/>
          <a:ln>
            <a:noFill/>
          </a:ln>
        </p:spPr>
        <p:txBody>
          <a:bodyPr vert="horz" wrap="square" lIns="0" tIns="0" rIns="0" bIns="0" rtlCol="0" anchor="t"/>
          <a:lstStyle/>
          <a:p>
            <a:pPr algn="l"/>
            <a:r>
              <a:rPr kumimoji="1" lang="en-US" altLang="zh-CN" sz="1400" dirty="0" err="1">
                <a:ln w="12700">
                  <a:noFill/>
                </a:ln>
                <a:solidFill>
                  <a:schemeClr val="tx1"/>
                </a:solidFill>
                <a:latin typeface="Source Han Sans"/>
                <a:ea typeface="Source Han Sans"/>
                <a:cs typeface="Source Han Sans"/>
              </a:rPr>
              <a:t>第四步，如果一切顺利，你会看到如下图所示的下载页面，根据系统下载对应的安装软件即可，页面链接：https</a:t>
            </a:r>
            <a:r>
              <a:rPr kumimoji="1" lang="en-US" altLang="zh-CN" sz="1400" dirty="0">
                <a:ln w="12700">
                  <a:noFill/>
                </a:ln>
                <a:solidFill>
                  <a:schemeClr val="tx1"/>
                </a:solidFill>
                <a:latin typeface="Source Han Sans"/>
                <a:ea typeface="Source Han Sans"/>
                <a:cs typeface="Source Han Sans"/>
              </a:rPr>
              <a:t>://www.tableau.com/zh- </a:t>
            </a:r>
            <a:r>
              <a:rPr kumimoji="1" lang="en-US" altLang="zh-CN" sz="1400" dirty="0" err="1">
                <a:ln w="12700">
                  <a:noFill/>
                </a:ln>
                <a:solidFill>
                  <a:schemeClr val="tx1"/>
                </a:solidFill>
                <a:latin typeface="Source Han Sans"/>
                <a:ea typeface="Source Han Sans"/>
                <a:cs typeface="Source Han Sans"/>
              </a:rPr>
              <a:t>cn</a:t>
            </a:r>
            <a:r>
              <a:rPr kumimoji="1" lang="en-US" altLang="zh-CN" sz="1400" dirty="0">
                <a:ln w="12700">
                  <a:noFill/>
                </a:ln>
                <a:solidFill>
                  <a:schemeClr val="tx1"/>
                </a:solidFill>
                <a:latin typeface="Source Han Sans"/>
                <a:ea typeface="Source Han Sans"/>
                <a:cs typeface="Source Han Sans"/>
              </a:rPr>
              <a:t>/support/releases/desktop/2023.3.1
</a:t>
            </a:r>
          </a:p>
          <a:p>
            <a:pPr algn="l"/>
            <a:endParaRPr kumimoji="1" lang="en-US" altLang="zh-CN" sz="1400" dirty="0">
              <a:ln w="12700">
                <a:noFill/>
              </a:ln>
              <a:latin typeface="Source Han Sans"/>
              <a:ea typeface="Source Han Sans"/>
              <a:cs typeface="Source Han Sans"/>
            </a:endParaRPr>
          </a:p>
          <a:p>
            <a:pPr algn="l"/>
            <a:endParaRPr kumimoji="1" lang="en-US" altLang="zh-CN" sz="1400" dirty="0">
              <a:ln w="12700">
                <a:noFill/>
              </a:ln>
              <a:solidFill>
                <a:schemeClr val="tx1"/>
              </a:solidFill>
              <a:latin typeface="Source Han Sans"/>
              <a:ea typeface="Source Han Sans"/>
              <a:cs typeface="Source Han Sans"/>
            </a:endParaRPr>
          </a:p>
          <a:p>
            <a:pPr algn="l"/>
            <a:endParaRPr kumimoji="1" lang="en-US" altLang="zh-CN" sz="1400" dirty="0">
              <a:ln w="12700">
                <a:noFill/>
              </a:ln>
              <a:latin typeface="Source Han Sans"/>
              <a:ea typeface="Source Han Sans"/>
              <a:cs typeface="Source Han Sans"/>
            </a:endParaRPr>
          </a:p>
          <a:p>
            <a:pPr algn="l"/>
            <a:endParaRPr kumimoji="1" lang="en-US" altLang="zh-CN" sz="1400" dirty="0">
              <a:ln w="12700">
                <a:noFill/>
              </a:ln>
              <a:solidFill>
                <a:schemeClr val="tx1"/>
              </a:solidFill>
              <a:latin typeface="Source Han Sans"/>
              <a:ea typeface="Source Han Sans"/>
              <a:cs typeface="Source Han Sans"/>
            </a:endParaRPr>
          </a:p>
          <a:p>
            <a:pPr algn="l"/>
            <a:endParaRPr kumimoji="1" lang="en-US" altLang="zh-CN" sz="1400" dirty="0">
              <a:ln w="12700">
                <a:noFill/>
              </a:ln>
              <a:latin typeface="Source Han Sans"/>
              <a:ea typeface="Source Han Sans"/>
              <a:cs typeface="Source Han Sans"/>
            </a:endParaRPr>
          </a:p>
          <a:p>
            <a:pPr algn="l"/>
            <a:endParaRPr kumimoji="1" lang="en-US" altLang="zh-CN" sz="1400" dirty="0">
              <a:ln w="12700">
                <a:noFill/>
              </a:ln>
              <a:solidFill>
                <a:schemeClr val="tx1"/>
              </a:solidFill>
              <a:latin typeface="Source Han Sans"/>
              <a:ea typeface="Source Han Sans"/>
              <a:cs typeface="Source Han Sans"/>
            </a:endParaRPr>
          </a:p>
          <a:p>
            <a:pPr algn="l"/>
            <a:endParaRPr kumimoji="1" lang="en-US" altLang="zh-CN" sz="1400" dirty="0">
              <a:ln w="12700">
                <a:noFill/>
              </a:ln>
              <a:latin typeface="Source Han Sans"/>
              <a:ea typeface="Source Han Sans"/>
              <a:cs typeface="Source Han Sans"/>
            </a:endParaRPr>
          </a:p>
          <a:p>
            <a:pPr algn="l"/>
            <a:endParaRPr kumimoji="1" lang="en-US" altLang="zh-CN" sz="1400" dirty="0">
              <a:ln w="12700">
                <a:noFill/>
              </a:ln>
              <a:solidFill>
                <a:schemeClr val="tx1"/>
              </a:solidFill>
              <a:latin typeface="Source Han Sans"/>
              <a:ea typeface="Source Han Sans"/>
              <a:cs typeface="Source Han Sans"/>
            </a:endParaRPr>
          </a:p>
          <a:p>
            <a:pPr algn="l"/>
            <a:endParaRPr kumimoji="1" lang="en-US" altLang="zh-CN" sz="1400" dirty="0">
              <a:ln w="12700">
                <a:noFill/>
              </a:ln>
              <a:latin typeface="Source Han Sans"/>
              <a:ea typeface="Source Han Sans"/>
              <a:cs typeface="Source Han Sans"/>
            </a:endParaRPr>
          </a:p>
          <a:p>
            <a:pPr algn="l"/>
            <a:endParaRPr kumimoji="1" lang="en-US" altLang="zh-CN" sz="1400" dirty="0">
              <a:ln w="12700">
                <a:noFill/>
              </a:ln>
              <a:solidFill>
                <a:schemeClr val="tx1"/>
              </a:solidFill>
              <a:latin typeface="Source Han Sans"/>
              <a:ea typeface="Source Han Sans"/>
              <a:cs typeface="Source Han Sans"/>
            </a:endParaRPr>
          </a:p>
          <a:p>
            <a:pPr algn="l"/>
            <a:endParaRPr kumimoji="1" lang="en-US" altLang="zh-CN" sz="1400" dirty="0">
              <a:ln w="12700">
                <a:noFill/>
              </a:ln>
              <a:latin typeface="Source Han Sans"/>
              <a:ea typeface="Source Han Sans"/>
              <a:cs typeface="Source Han Sans"/>
            </a:endParaRPr>
          </a:p>
          <a:p>
            <a:pPr algn="l"/>
            <a:endParaRPr kumimoji="1" lang="en-US" altLang="zh-CN" sz="1400" dirty="0">
              <a:ln w="12700">
                <a:noFill/>
              </a:ln>
              <a:solidFill>
                <a:schemeClr val="tx1"/>
              </a:solidFill>
              <a:latin typeface="Source Han Sans"/>
              <a:ea typeface="Source Han Sans"/>
              <a:cs typeface="Source Han Sans"/>
            </a:endParaRPr>
          </a:p>
          <a:p>
            <a:pPr algn="l"/>
            <a:endParaRPr kumimoji="1" lang="en-US" altLang="zh-CN" sz="1400" dirty="0">
              <a:ln w="12700">
                <a:noFill/>
              </a:ln>
              <a:latin typeface="Source Han Sans"/>
              <a:ea typeface="Source Han Sans"/>
              <a:cs typeface="Source Han Sans"/>
            </a:endParaRPr>
          </a:p>
          <a:p>
            <a:pPr algn="l"/>
            <a:endParaRPr kumimoji="1" lang="en-US" altLang="zh-CN" sz="1400" dirty="0">
              <a:ln w="12700">
                <a:noFill/>
              </a:ln>
              <a:solidFill>
                <a:schemeClr val="tx1"/>
              </a:solidFill>
              <a:latin typeface="Source Han Sans"/>
              <a:ea typeface="Source Han Sans"/>
              <a:cs typeface="Source Han Sans"/>
            </a:endParaRPr>
          </a:p>
          <a:p>
            <a:pPr algn="l"/>
            <a:endParaRPr kumimoji="1" lang="en-US" altLang="zh-CN" sz="1400" dirty="0">
              <a:ln w="12700">
                <a:noFill/>
              </a:ln>
              <a:latin typeface="Source Han Sans"/>
              <a:ea typeface="Source Han Sans"/>
              <a:cs typeface="Source Han Sans"/>
            </a:endParaRPr>
          </a:p>
          <a:p>
            <a:pPr algn="l"/>
            <a:endParaRPr kumimoji="1" lang="en-US" altLang="zh-CN" sz="1400" dirty="0">
              <a:ln w="12700">
                <a:noFill/>
              </a:ln>
              <a:solidFill>
                <a:schemeClr val="tx1"/>
              </a:solidFill>
              <a:latin typeface="Source Han Sans"/>
              <a:ea typeface="Source Han Sans"/>
              <a:cs typeface="Source Han Sans"/>
            </a:endParaRPr>
          </a:p>
          <a:p>
            <a:pPr algn="l"/>
            <a:endParaRPr kumimoji="1" lang="en-US" altLang="zh-CN" sz="1400" dirty="0">
              <a:ln w="12700">
                <a:noFill/>
              </a:ln>
              <a:latin typeface="Source Han Sans"/>
              <a:ea typeface="Source Han Sans"/>
              <a:cs typeface="Source Han Sans"/>
            </a:endParaRPr>
          </a:p>
          <a:p>
            <a:pPr algn="l"/>
            <a:r>
              <a:rPr kumimoji="1" lang="en-US" altLang="zh-CN" sz="1400" dirty="0">
                <a:ln w="12700">
                  <a:noFill/>
                </a:ln>
                <a:solidFill>
                  <a:schemeClr val="tx1"/>
                </a:solidFill>
                <a:latin typeface="Source Han Sans"/>
                <a:ea typeface="Source Han Sans"/>
                <a:cs typeface="Source Han Sans"/>
              </a:rPr>
              <a:t>第五步，下载完成之后打开安装即可，默认安装在C盘，如果想更换安装路径就点击自定义，然后点击浏览选择安装的位置，再点击安装。安装完就可以使用了。</a:t>
            </a:r>
            <a:endParaRPr kumimoji="1" lang="zh-CN" altLang="en-US" dirty="0"/>
          </a:p>
        </p:txBody>
      </p:sp>
      <p:grpSp>
        <p:nvGrpSpPr>
          <p:cNvPr id="12" name="组合 11"/>
          <p:cNvGrpSpPr/>
          <p:nvPr/>
        </p:nvGrpSpPr>
        <p:grpSpPr>
          <a:xfrm>
            <a:off x="5807550" y="1277980"/>
            <a:ext cx="705209" cy="491187"/>
            <a:chOff x="5807550" y="1277980"/>
            <a:chExt cx="705209" cy="491187"/>
          </a:xfrm>
        </p:grpSpPr>
        <p:sp>
          <p:nvSpPr>
            <p:cNvPr id="13" name="标题 1"/>
            <p:cNvSpPr txBox="1"/>
            <p:nvPr/>
          </p:nvSpPr>
          <p:spPr>
            <a:xfrm>
              <a:off x="5807550" y="1277980"/>
              <a:ext cx="705209" cy="491187"/>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4" name="标题 1"/>
            <p:cNvSpPr txBox="1"/>
            <p:nvPr/>
          </p:nvSpPr>
          <p:spPr>
            <a:xfrm>
              <a:off x="6016164" y="1393030"/>
              <a:ext cx="287981" cy="261087"/>
            </a:xfrm>
            <a:custGeom>
              <a:avLst/>
              <a:gdLst>
                <a:gd name="connsiteX0" fmla="*/ 31770 w 794163"/>
                <a:gd name="connsiteY0" fmla="*/ 656460 h 720001"/>
                <a:gd name="connsiteX1" fmla="*/ 762297 w 794163"/>
                <a:gd name="connsiteY1" fmla="*/ 656460 h 720001"/>
                <a:gd name="connsiteX2" fmla="*/ 794163 w 794163"/>
                <a:gd name="connsiteY2" fmla="*/ 688230 h 720001"/>
                <a:gd name="connsiteX3" fmla="*/ 762392 w 794163"/>
                <a:gd name="connsiteY3" fmla="*/ 720001 h 720001"/>
                <a:gd name="connsiteX4" fmla="*/ 31770 w 794163"/>
                <a:gd name="connsiteY4" fmla="*/ 720001 h 720001"/>
                <a:gd name="connsiteX5" fmla="*/ 0 w 794163"/>
                <a:gd name="connsiteY5" fmla="*/ 688230 h 720001"/>
                <a:gd name="connsiteX6" fmla="*/ 31770 w 794163"/>
                <a:gd name="connsiteY6" fmla="*/ 656460 h 720001"/>
                <a:gd name="connsiteX7" fmla="*/ 613493 w 794163"/>
                <a:gd name="connsiteY7" fmla="*/ 317608 h 720001"/>
                <a:gd name="connsiteX8" fmla="*/ 710048 w 794163"/>
                <a:gd name="connsiteY8" fmla="*/ 317608 h 720001"/>
                <a:gd name="connsiteX9" fmla="*/ 767655 w 794163"/>
                <a:gd name="connsiteY9" fmla="*/ 375216 h 720001"/>
                <a:gd name="connsiteX10" fmla="*/ 767655 w 794163"/>
                <a:gd name="connsiteY10" fmla="*/ 524689 h 720001"/>
                <a:gd name="connsiteX11" fmla="*/ 710048 w 794163"/>
                <a:gd name="connsiteY11" fmla="*/ 582297 h 720001"/>
                <a:gd name="connsiteX12" fmla="*/ 613493 w 794163"/>
                <a:gd name="connsiteY12" fmla="*/ 582297 h 720001"/>
                <a:gd name="connsiteX13" fmla="*/ 555885 w 794163"/>
                <a:gd name="connsiteY13" fmla="*/ 524689 h 720001"/>
                <a:gd name="connsiteX14" fmla="*/ 555885 w 794163"/>
                <a:gd name="connsiteY14" fmla="*/ 375216 h 720001"/>
                <a:gd name="connsiteX15" fmla="*/ 613493 w 794163"/>
                <a:gd name="connsiteY15" fmla="*/ 317608 h 720001"/>
                <a:gd name="connsiteX16" fmla="*/ 84019 w 794163"/>
                <a:gd name="connsiteY16" fmla="*/ 211770 h 720001"/>
                <a:gd name="connsiteX17" fmla="*/ 180574 w 794163"/>
                <a:gd name="connsiteY17" fmla="*/ 211770 h 720001"/>
                <a:gd name="connsiteX18" fmla="*/ 238182 w 794163"/>
                <a:gd name="connsiteY18" fmla="*/ 269282 h 720001"/>
                <a:gd name="connsiteX19" fmla="*/ 238182 w 794163"/>
                <a:gd name="connsiteY19" fmla="*/ 524785 h 720001"/>
                <a:gd name="connsiteX20" fmla="*/ 180574 w 794163"/>
                <a:gd name="connsiteY20" fmla="*/ 582393 h 720001"/>
                <a:gd name="connsiteX21" fmla="*/ 84019 w 794163"/>
                <a:gd name="connsiteY21" fmla="*/ 582393 h 720001"/>
                <a:gd name="connsiteX22" fmla="*/ 26411 w 794163"/>
                <a:gd name="connsiteY22" fmla="*/ 524785 h 720001"/>
                <a:gd name="connsiteX23" fmla="*/ 26411 w 794163"/>
                <a:gd name="connsiteY23" fmla="*/ 269378 h 720001"/>
                <a:gd name="connsiteX24" fmla="*/ 84019 w 794163"/>
                <a:gd name="connsiteY24" fmla="*/ 211770 h 720001"/>
                <a:gd name="connsiteX25" fmla="*/ 348708 w 794163"/>
                <a:gd name="connsiteY25" fmla="*/ 0 h 720001"/>
                <a:gd name="connsiteX26" fmla="*/ 445359 w 794163"/>
                <a:gd name="connsiteY26" fmla="*/ 0 h 720001"/>
                <a:gd name="connsiteX27" fmla="*/ 502871 w 794163"/>
                <a:gd name="connsiteY27" fmla="*/ 57607 h 720001"/>
                <a:gd name="connsiteX28" fmla="*/ 502871 w 794163"/>
                <a:gd name="connsiteY28" fmla="*/ 524785 h 720001"/>
                <a:gd name="connsiteX29" fmla="*/ 445263 w 794163"/>
                <a:gd name="connsiteY29" fmla="*/ 582393 h 720001"/>
                <a:gd name="connsiteX30" fmla="*/ 348708 w 794163"/>
                <a:gd name="connsiteY30" fmla="*/ 582393 h 720001"/>
                <a:gd name="connsiteX31" fmla="*/ 291100 w 794163"/>
                <a:gd name="connsiteY31" fmla="*/ 524785 h 720001"/>
                <a:gd name="connsiteX32" fmla="*/ 291100 w 794163"/>
                <a:gd name="connsiteY32" fmla="*/ 57607 h 720001"/>
                <a:gd name="connsiteX33" fmla="*/ 348708 w 794163"/>
                <a:gd name="connsiteY33" fmla="*/ 0 h 720001"/>
              </a:gdLst>
              <a:ahLst/>
              <a:cxnLst/>
              <a:rect l="l" t="t" r="r" b="b"/>
              <a:pathLst>
                <a:path w="794163" h="720001">
                  <a:moveTo>
                    <a:pt x="31770" y="656460"/>
                  </a:moveTo>
                  <a:lnTo>
                    <a:pt x="762297" y="656460"/>
                  </a:lnTo>
                  <a:cubicBezTo>
                    <a:pt x="779904" y="656460"/>
                    <a:pt x="794067" y="670622"/>
                    <a:pt x="794163" y="688230"/>
                  </a:cubicBezTo>
                  <a:cubicBezTo>
                    <a:pt x="794163" y="705742"/>
                    <a:pt x="779904" y="720001"/>
                    <a:pt x="762392" y="720001"/>
                  </a:cubicBezTo>
                  <a:lnTo>
                    <a:pt x="31770" y="720001"/>
                  </a:lnTo>
                  <a:cubicBezTo>
                    <a:pt x="14258" y="720001"/>
                    <a:pt x="0" y="705742"/>
                    <a:pt x="0" y="688230"/>
                  </a:cubicBezTo>
                  <a:cubicBezTo>
                    <a:pt x="0" y="670718"/>
                    <a:pt x="14258" y="656460"/>
                    <a:pt x="31770" y="656460"/>
                  </a:cubicBezTo>
                  <a:close/>
                  <a:moveTo>
                    <a:pt x="613493" y="317608"/>
                  </a:moveTo>
                  <a:lnTo>
                    <a:pt x="710048" y="317608"/>
                  </a:lnTo>
                  <a:cubicBezTo>
                    <a:pt x="741818" y="317608"/>
                    <a:pt x="767655" y="343445"/>
                    <a:pt x="767655" y="375216"/>
                  </a:cubicBezTo>
                  <a:lnTo>
                    <a:pt x="767655" y="524689"/>
                  </a:lnTo>
                  <a:cubicBezTo>
                    <a:pt x="767655" y="556364"/>
                    <a:pt x="741723" y="582297"/>
                    <a:pt x="710048" y="582297"/>
                  </a:cubicBezTo>
                  <a:lnTo>
                    <a:pt x="613493" y="582297"/>
                  </a:lnTo>
                  <a:cubicBezTo>
                    <a:pt x="581818" y="582297"/>
                    <a:pt x="555885" y="556364"/>
                    <a:pt x="555885" y="524689"/>
                  </a:cubicBezTo>
                  <a:lnTo>
                    <a:pt x="555885" y="375216"/>
                  </a:lnTo>
                  <a:cubicBezTo>
                    <a:pt x="555885" y="343349"/>
                    <a:pt x="581722" y="317608"/>
                    <a:pt x="613493" y="317608"/>
                  </a:cubicBezTo>
                  <a:close/>
                  <a:moveTo>
                    <a:pt x="84019" y="211770"/>
                  </a:moveTo>
                  <a:lnTo>
                    <a:pt x="180574" y="211770"/>
                  </a:lnTo>
                  <a:cubicBezTo>
                    <a:pt x="212440" y="211770"/>
                    <a:pt x="238182" y="237512"/>
                    <a:pt x="238182" y="269282"/>
                  </a:cubicBezTo>
                  <a:lnTo>
                    <a:pt x="238182" y="524785"/>
                  </a:lnTo>
                  <a:cubicBezTo>
                    <a:pt x="238182" y="556460"/>
                    <a:pt x="212248" y="582393"/>
                    <a:pt x="180574" y="582393"/>
                  </a:cubicBezTo>
                  <a:lnTo>
                    <a:pt x="84019" y="582393"/>
                  </a:lnTo>
                  <a:cubicBezTo>
                    <a:pt x="52344" y="582393"/>
                    <a:pt x="26411" y="556460"/>
                    <a:pt x="26411" y="524785"/>
                  </a:cubicBezTo>
                  <a:lnTo>
                    <a:pt x="26411" y="269378"/>
                  </a:lnTo>
                  <a:cubicBezTo>
                    <a:pt x="26411" y="237512"/>
                    <a:pt x="52248" y="211770"/>
                    <a:pt x="84019" y="211770"/>
                  </a:cubicBezTo>
                  <a:close/>
                  <a:moveTo>
                    <a:pt x="348708" y="0"/>
                  </a:moveTo>
                  <a:lnTo>
                    <a:pt x="445359" y="0"/>
                  </a:lnTo>
                  <a:cubicBezTo>
                    <a:pt x="477129" y="0"/>
                    <a:pt x="502871" y="25741"/>
                    <a:pt x="502871" y="57607"/>
                  </a:cubicBezTo>
                  <a:lnTo>
                    <a:pt x="502871" y="524785"/>
                  </a:lnTo>
                  <a:cubicBezTo>
                    <a:pt x="502871" y="556460"/>
                    <a:pt x="476937" y="582393"/>
                    <a:pt x="445263" y="582393"/>
                  </a:cubicBezTo>
                  <a:lnTo>
                    <a:pt x="348708" y="582393"/>
                  </a:lnTo>
                  <a:cubicBezTo>
                    <a:pt x="317033" y="582393"/>
                    <a:pt x="291100" y="556460"/>
                    <a:pt x="291100" y="524785"/>
                  </a:cubicBezTo>
                  <a:lnTo>
                    <a:pt x="291100" y="57607"/>
                  </a:lnTo>
                  <a:cubicBezTo>
                    <a:pt x="291100" y="25741"/>
                    <a:pt x="316937" y="0"/>
                    <a:pt x="348708" y="0"/>
                  </a:cubicBezTo>
                  <a:close/>
                </a:path>
              </a:pathLst>
            </a:custGeom>
            <a:solidFill>
              <a:schemeClr val="bg1"/>
            </a:solidFill>
            <a:ln w="3274" cap="flat">
              <a:noFill/>
              <a:miter/>
            </a:ln>
          </p:spPr>
          <p:txBody>
            <a:bodyPr vert="horz" wrap="square" lIns="91440" tIns="45720" rIns="91440" bIns="45720" rtlCol="0" anchor="ctr"/>
            <a:lstStyle/>
            <a:p>
              <a:pPr algn="l"/>
              <a:endParaRPr kumimoji="1" lang="zh-CN" altLang="en-US"/>
            </a:p>
          </p:txBody>
        </p:sp>
      </p:grpSp>
      <p:sp>
        <p:nvSpPr>
          <p:cNvPr id="15" name="标题 1"/>
          <p:cNvSpPr txBox="1"/>
          <p:nvPr/>
        </p:nvSpPr>
        <p:spPr>
          <a:xfrm>
            <a:off x="438153" y="454500"/>
            <a:ext cx="6685308" cy="510950"/>
          </a:xfrm>
          <a:prstGeom prst="parallelogram">
            <a:avLst>
              <a:gd name="adj" fmla="val 42948"/>
            </a:avLst>
          </a:prstGeom>
          <a:gradFill>
            <a:gsLst>
              <a:gs pos="0">
                <a:schemeClr val="accent1">
                  <a:lumMod val="20000"/>
                  <a:lumOff val="80000"/>
                </a:schemeClr>
              </a:gs>
              <a:gs pos="89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6" name="标题 1"/>
          <p:cNvSpPr txBox="1"/>
          <p:nvPr/>
        </p:nvSpPr>
        <p:spPr>
          <a:xfrm>
            <a:off x="773150" y="475975"/>
            <a:ext cx="1074575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Tableau下载与安装</a:t>
            </a:r>
            <a:endParaRPr kumimoji="1" lang="zh-CN" altLang="en-US"/>
          </a:p>
        </p:txBody>
      </p:sp>
      <p:sp>
        <p:nvSpPr>
          <p:cNvPr id="17" name="标题 1"/>
          <p:cNvSpPr txBox="1"/>
          <p:nvPr/>
        </p:nvSpPr>
        <p:spPr>
          <a:xfrm>
            <a:off x="169743" y="-1"/>
            <a:ext cx="603407" cy="965451"/>
          </a:xfrm>
          <a:prstGeom prst="parallelogram">
            <a:avLst>
              <a:gd name="adj" fmla="val 73502"/>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19" name="图片 18">
            <a:extLst>
              <a:ext uri="{FF2B5EF4-FFF2-40B4-BE49-F238E27FC236}">
                <a16:creationId xmlns:a16="http://schemas.microsoft.com/office/drawing/2014/main" id="{20909033-873A-E8B7-E4AA-4A9C522047F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79482" y="2168017"/>
            <a:ext cx="4343035" cy="3549192"/>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528425" y="1207155"/>
            <a:ext cx="10858500" cy="1917700"/>
          </a:xfrm>
          <a:prstGeom prst="roundRect">
            <a:avLst>
              <a:gd name="adj" fmla="val 9425"/>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nvGrpSpPr>
          <p:cNvPr id="6" name="组合 5"/>
          <p:cNvGrpSpPr/>
          <p:nvPr/>
        </p:nvGrpSpPr>
        <p:grpSpPr>
          <a:xfrm>
            <a:off x="814559" y="1429210"/>
            <a:ext cx="440411" cy="445458"/>
            <a:chOff x="946534" y="4540055"/>
            <a:chExt cx="440411" cy="445458"/>
          </a:xfrm>
        </p:grpSpPr>
        <p:sp>
          <p:nvSpPr>
            <p:cNvPr id="7" name="标题 1"/>
            <p:cNvSpPr txBox="1"/>
            <p:nvPr/>
          </p:nvSpPr>
          <p:spPr>
            <a:xfrm rot="2700000">
              <a:off x="986363" y="4796658"/>
              <a:ext cx="440412" cy="27999"/>
            </a:xfrm>
            <a:prstGeom prst="rect">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rot="5400000">
              <a:off x="1152740" y="4746262"/>
              <a:ext cx="440412" cy="27999"/>
            </a:xfrm>
            <a:prstGeom prst="rect">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rot="21600000" flipV="1">
              <a:off x="946534" y="4957514"/>
              <a:ext cx="440412" cy="27999"/>
            </a:xfrm>
            <a:prstGeom prst="rect">
              <a:avLst/>
            </a:prstGeom>
            <a:solidFill>
              <a:schemeClr val="bg1"/>
            </a:solidFill>
            <a:ln w="12700" cap="sq">
              <a:noFill/>
              <a:miter/>
            </a:ln>
          </p:spPr>
          <p:txBody>
            <a:bodyPr vert="horz" wrap="square" lIns="91440" tIns="45720" rIns="91440" bIns="45720" rtlCol="0" anchor="ctr"/>
            <a:lstStyle/>
            <a:p>
              <a:pPr algn="ctr"/>
              <a:endParaRPr kumimoji="1" lang="zh-CN" altLang="en-US"/>
            </a:p>
          </p:txBody>
        </p:sp>
      </p:grpSp>
      <p:sp>
        <p:nvSpPr>
          <p:cNvPr id="10" name="标题 1"/>
          <p:cNvSpPr txBox="1"/>
          <p:nvPr/>
        </p:nvSpPr>
        <p:spPr>
          <a:xfrm>
            <a:off x="9874988" y="1552852"/>
            <a:ext cx="1181636" cy="1279984"/>
          </a:xfrm>
          <a:custGeom>
            <a:avLst/>
            <a:gdLst>
              <a:gd name="connsiteX0" fmla="*/ 712625 w 1425436"/>
              <a:gd name="connsiteY0" fmla="*/ 111621 h 1544091"/>
              <a:gd name="connsiteX1" fmla="*/ 902567 w 1425436"/>
              <a:gd name="connsiteY1" fmla="*/ 190314 h 1544091"/>
              <a:gd name="connsiteX2" fmla="*/ 981260 w 1425436"/>
              <a:gd name="connsiteY2" fmla="*/ 380256 h 1544091"/>
              <a:gd name="connsiteX3" fmla="*/ 902567 w 1425436"/>
              <a:gd name="connsiteY3" fmla="*/ 570198 h 1544091"/>
              <a:gd name="connsiteX4" fmla="*/ 712625 w 1425436"/>
              <a:gd name="connsiteY4" fmla="*/ 648891 h 1544091"/>
              <a:gd name="connsiteX5" fmla="*/ 522684 w 1425436"/>
              <a:gd name="connsiteY5" fmla="*/ 570198 h 1544091"/>
              <a:gd name="connsiteX6" fmla="*/ 444177 w 1425436"/>
              <a:gd name="connsiteY6" fmla="*/ 380070 h 1544091"/>
              <a:gd name="connsiteX7" fmla="*/ 522870 w 1425436"/>
              <a:gd name="connsiteY7" fmla="*/ 190128 h 1544091"/>
              <a:gd name="connsiteX8" fmla="*/ 712625 w 1425436"/>
              <a:gd name="connsiteY8" fmla="*/ 111621 h 1544091"/>
              <a:gd name="connsiteX9" fmla="*/ 712625 w 1425436"/>
              <a:gd name="connsiteY9" fmla="*/ 0 h 1544091"/>
              <a:gd name="connsiteX10" fmla="*/ 332556 w 1425436"/>
              <a:gd name="connsiteY10" fmla="*/ 380070 h 1544091"/>
              <a:gd name="connsiteX11" fmla="*/ 712625 w 1425436"/>
              <a:gd name="connsiteY11" fmla="*/ 760140 h 1544091"/>
              <a:gd name="connsiteX12" fmla="*/ 1092695 w 1425436"/>
              <a:gd name="connsiteY12" fmla="*/ 380070 h 1544091"/>
              <a:gd name="connsiteX13" fmla="*/ 712625 w 1425436"/>
              <a:gd name="connsiteY13" fmla="*/ 0 h 1544091"/>
              <a:gd name="connsiteX14" fmla="*/ 712625 w 1425436"/>
              <a:gd name="connsiteY14" fmla="*/ 943012 h 1544091"/>
              <a:gd name="connsiteX15" fmla="*/ 978842 w 1425436"/>
              <a:gd name="connsiteY15" fmla="*/ 976685 h 1544091"/>
              <a:gd name="connsiteX16" fmla="*/ 1146087 w 1425436"/>
              <a:gd name="connsiteY16" fmla="*/ 1059470 h 1544091"/>
              <a:gd name="connsiteX17" fmla="*/ 1248593 w 1425436"/>
              <a:gd name="connsiteY17" fmla="*/ 1174440 h 1544091"/>
              <a:gd name="connsiteX18" fmla="*/ 1310356 w 1425436"/>
              <a:gd name="connsiteY18" fmla="*/ 1316385 h 1544091"/>
              <a:gd name="connsiteX19" fmla="*/ 1296590 w 1425436"/>
              <a:gd name="connsiteY19" fmla="*/ 1390241 h 1544091"/>
              <a:gd name="connsiteX20" fmla="*/ 1208595 w 1425436"/>
              <a:gd name="connsiteY20" fmla="*/ 1432285 h 1544091"/>
              <a:gd name="connsiteX21" fmla="*/ 216842 w 1425436"/>
              <a:gd name="connsiteY21" fmla="*/ 1432285 h 1544091"/>
              <a:gd name="connsiteX22" fmla="*/ 128847 w 1425436"/>
              <a:gd name="connsiteY22" fmla="*/ 1390241 h 1544091"/>
              <a:gd name="connsiteX23" fmla="*/ 115081 w 1425436"/>
              <a:gd name="connsiteY23" fmla="*/ 1316385 h 1544091"/>
              <a:gd name="connsiteX24" fmla="*/ 176844 w 1425436"/>
              <a:gd name="connsiteY24" fmla="*/ 1174440 h 1544091"/>
              <a:gd name="connsiteX25" fmla="*/ 279350 w 1425436"/>
              <a:gd name="connsiteY25" fmla="*/ 1059470 h 1544091"/>
              <a:gd name="connsiteX26" fmla="*/ 446595 w 1425436"/>
              <a:gd name="connsiteY26" fmla="*/ 976685 h 1544091"/>
              <a:gd name="connsiteX27" fmla="*/ 712625 w 1425436"/>
              <a:gd name="connsiteY27" fmla="*/ 943012 h 1544091"/>
              <a:gd name="connsiteX28" fmla="*/ 712625 w 1425436"/>
              <a:gd name="connsiteY28" fmla="*/ 831391 h 1544091"/>
              <a:gd name="connsiteX29" fmla="*/ 8296 w 1425436"/>
              <a:gd name="connsiteY29" fmla="*/ 1284387 h 1544091"/>
              <a:gd name="connsiteX30" fmla="*/ 216842 w 1425436"/>
              <a:gd name="connsiteY30" fmla="*/ 1544092 h 1544091"/>
              <a:gd name="connsiteX31" fmla="*/ 1208595 w 1425436"/>
              <a:gd name="connsiteY31" fmla="*/ 1544092 h 1544091"/>
              <a:gd name="connsiteX32" fmla="*/ 1417141 w 1425436"/>
              <a:gd name="connsiteY32" fmla="*/ 1284387 h 1544091"/>
              <a:gd name="connsiteX33" fmla="*/ 712625 w 1425436"/>
              <a:gd name="connsiteY33" fmla="*/ 831391 h 1544091"/>
            </a:gdLst>
            <a:ahLst/>
            <a:cxnLst/>
            <a:rect l="l" t="t" r="r" b="b"/>
            <a:pathLst>
              <a:path w="1425436" h="1544091">
                <a:moveTo>
                  <a:pt x="712625" y="111621"/>
                </a:moveTo>
                <a:cubicBezTo>
                  <a:pt x="784435" y="111621"/>
                  <a:pt x="851780" y="139526"/>
                  <a:pt x="902567" y="190314"/>
                </a:cubicBezTo>
                <a:cubicBezTo>
                  <a:pt x="953355" y="241102"/>
                  <a:pt x="981260" y="308446"/>
                  <a:pt x="981260" y="380256"/>
                </a:cubicBezTo>
                <a:cubicBezTo>
                  <a:pt x="981260" y="452065"/>
                  <a:pt x="953355" y="519410"/>
                  <a:pt x="902567" y="570198"/>
                </a:cubicBezTo>
                <a:cubicBezTo>
                  <a:pt x="851780" y="620985"/>
                  <a:pt x="784435" y="648891"/>
                  <a:pt x="712625" y="648891"/>
                </a:cubicBezTo>
                <a:cubicBezTo>
                  <a:pt x="640816" y="648891"/>
                  <a:pt x="573471" y="620985"/>
                  <a:pt x="522684" y="570198"/>
                </a:cubicBezTo>
                <a:cubicBezTo>
                  <a:pt x="472082" y="519224"/>
                  <a:pt x="444177" y="451693"/>
                  <a:pt x="444177" y="380070"/>
                </a:cubicBezTo>
                <a:cubicBezTo>
                  <a:pt x="444177" y="308446"/>
                  <a:pt x="472082" y="240916"/>
                  <a:pt x="522870" y="190128"/>
                </a:cubicBezTo>
                <a:cubicBezTo>
                  <a:pt x="573471" y="139526"/>
                  <a:pt x="641002" y="111621"/>
                  <a:pt x="712625" y="111621"/>
                </a:cubicBezTo>
                <a:moveTo>
                  <a:pt x="712625" y="0"/>
                </a:moveTo>
                <a:cubicBezTo>
                  <a:pt x="502778" y="0"/>
                  <a:pt x="332556" y="170036"/>
                  <a:pt x="332556" y="380070"/>
                </a:cubicBezTo>
                <a:cubicBezTo>
                  <a:pt x="332556" y="589917"/>
                  <a:pt x="502778" y="760140"/>
                  <a:pt x="712625" y="760140"/>
                </a:cubicBezTo>
                <a:cubicBezTo>
                  <a:pt x="922473" y="760140"/>
                  <a:pt x="1092695" y="589917"/>
                  <a:pt x="1092695" y="380070"/>
                </a:cubicBezTo>
                <a:cubicBezTo>
                  <a:pt x="1092881" y="170036"/>
                  <a:pt x="922659" y="0"/>
                  <a:pt x="712625" y="0"/>
                </a:cubicBezTo>
                <a:close/>
                <a:moveTo>
                  <a:pt x="712625" y="943012"/>
                </a:moveTo>
                <a:cubicBezTo>
                  <a:pt x="813643" y="943012"/>
                  <a:pt x="903126" y="954360"/>
                  <a:pt x="978842" y="976685"/>
                </a:cubicBezTo>
                <a:cubicBezTo>
                  <a:pt x="1043582" y="995846"/>
                  <a:pt x="1099951" y="1023752"/>
                  <a:pt x="1146087" y="1059470"/>
                </a:cubicBezTo>
                <a:cubicBezTo>
                  <a:pt x="1186829" y="1091096"/>
                  <a:pt x="1220315" y="1128675"/>
                  <a:pt x="1248593" y="1174440"/>
                </a:cubicBezTo>
                <a:cubicBezTo>
                  <a:pt x="1273708" y="1215368"/>
                  <a:pt x="1293985" y="1261877"/>
                  <a:pt x="1310356" y="1316385"/>
                </a:cubicBezTo>
                <a:cubicBezTo>
                  <a:pt x="1320774" y="1350801"/>
                  <a:pt x="1306264" y="1377404"/>
                  <a:pt x="1296590" y="1390241"/>
                </a:cubicBezTo>
                <a:cubicBezTo>
                  <a:pt x="1276684" y="1417030"/>
                  <a:pt x="1244686" y="1432285"/>
                  <a:pt x="1208595" y="1432285"/>
                </a:cubicBezTo>
                <a:lnTo>
                  <a:pt x="216842" y="1432285"/>
                </a:lnTo>
                <a:cubicBezTo>
                  <a:pt x="180937" y="1432285"/>
                  <a:pt x="148753" y="1417030"/>
                  <a:pt x="128847" y="1390241"/>
                </a:cubicBezTo>
                <a:cubicBezTo>
                  <a:pt x="119359" y="1377404"/>
                  <a:pt x="104849" y="1350801"/>
                  <a:pt x="115081" y="1316385"/>
                </a:cubicBezTo>
                <a:cubicBezTo>
                  <a:pt x="131452" y="1261877"/>
                  <a:pt x="151543" y="1215368"/>
                  <a:pt x="176844" y="1174440"/>
                </a:cubicBezTo>
                <a:cubicBezTo>
                  <a:pt x="204936" y="1128675"/>
                  <a:pt x="238422" y="1090910"/>
                  <a:pt x="279350" y="1059470"/>
                </a:cubicBezTo>
                <a:cubicBezTo>
                  <a:pt x="325486" y="1023752"/>
                  <a:pt x="381855" y="995846"/>
                  <a:pt x="446595" y="976685"/>
                </a:cubicBezTo>
                <a:cubicBezTo>
                  <a:pt x="522125" y="954360"/>
                  <a:pt x="611794" y="943012"/>
                  <a:pt x="712625" y="943012"/>
                </a:cubicBezTo>
                <a:moveTo>
                  <a:pt x="712625" y="831391"/>
                </a:moveTo>
                <a:cubicBezTo>
                  <a:pt x="244561" y="831391"/>
                  <a:pt x="77501" y="1053331"/>
                  <a:pt x="8296" y="1284387"/>
                </a:cubicBezTo>
                <a:cubicBezTo>
                  <a:pt x="-30771" y="1414611"/>
                  <a:pt x="73037" y="1544092"/>
                  <a:pt x="216842" y="1544092"/>
                </a:cubicBezTo>
                <a:lnTo>
                  <a:pt x="1208595" y="1544092"/>
                </a:lnTo>
                <a:cubicBezTo>
                  <a:pt x="1352400" y="1544092"/>
                  <a:pt x="1456208" y="1414611"/>
                  <a:pt x="1417141" y="1284387"/>
                </a:cubicBezTo>
                <a:cubicBezTo>
                  <a:pt x="1347750" y="1053331"/>
                  <a:pt x="1180690" y="831391"/>
                  <a:pt x="712625" y="831391"/>
                </a:cubicBezTo>
                <a:close/>
              </a:path>
            </a:pathLst>
          </a:custGeom>
          <a:solidFill>
            <a:schemeClr val="bg1">
              <a:alpha val="41000"/>
            </a:schemeClr>
          </a:solidFill>
          <a:ln w="1860" cap="flat">
            <a:noFill/>
            <a:miter/>
          </a:ln>
        </p:spPr>
        <p:txBody>
          <a:bodyPr vert="horz" wrap="square" lIns="91440" tIns="45720" rIns="91440" bIns="45720" rtlCol="0" anchor="ctr"/>
          <a:lstStyle/>
          <a:p>
            <a:pPr algn="l"/>
            <a:endParaRPr kumimoji="1" lang="zh-CN" altLang="en-US"/>
          </a:p>
        </p:txBody>
      </p:sp>
      <p:sp>
        <p:nvSpPr>
          <p:cNvPr id="11" name="标题 1"/>
          <p:cNvSpPr txBox="1"/>
          <p:nvPr/>
        </p:nvSpPr>
        <p:spPr>
          <a:xfrm>
            <a:off x="1465974" y="1339235"/>
            <a:ext cx="7957531" cy="1684020"/>
          </a:xfrm>
          <a:prstGeom prst="rect">
            <a:avLst/>
          </a:prstGeom>
          <a:noFill/>
          <a:ln>
            <a:noFill/>
          </a:ln>
        </p:spPr>
        <p:txBody>
          <a:bodyPr vert="horz" wrap="square" lIns="0" tIns="0" rIns="0" bIns="0" rtlCol="0" anchor="t"/>
          <a:lstStyle/>
          <a:p>
            <a:pPr algn="l"/>
            <a:r>
              <a:rPr kumimoji="1" lang="en-US" altLang="zh-CN" sz="1400">
                <a:ln w="12700">
                  <a:noFill/>
                </a:ln>
                <a:solidFill>
                  <a:schemeClr val="bg1"/>
                </a:solidFill>
                <a:latin typeface="Source Han Sans"/>
                <a:ea typeface="Source Han Sans"/>
                <a:cs typeface="Source Han Sans"/>
              </a:rPr>
              <a:t>4.3.1 数据导入界面
连接数据界面分为搜索数据、到文件、到服务器、以及已保存数据源。在此界面你可以导入不同类型的数据文件，如Excel文件、文本文件、json文件等，或者单击更多以查看更多选项。图4- 9是以本地文件Excel为例导入数据，点击打开就可以导入数据。</a:t>
            </a:r>
            <a:endParaRPr kumimoji="1" lang="zh-CN" altLang="en-US"/>
          </a:p>
        </p:txBody>
      </p:sp>
      <p:sp>
        <p:nvSpPr>
          <p:cNvPr id="12" name="标题 1"/>
          <p:cNvSpPr txBox="1"/>
          <p:nvPr/>
        </p:nvSpPr>
        <p:spPr>
          <a:xfrm>
            <a:off x="438153" y="454500"/>
            <a:ext cx="6685308" cy="510950"/>
          </a:xfrm>
          <a:prstGeom prst="parallelogram">
            <a:avLst>
              <a:gd name="adj" fmla="val 42948"/>
            </a:avLst>
          </a:prstGeom>
          <a:gradFill>
            <a:gsLst>
              <a:gs pos="0">
                <a:schemeClr val="accent1">
                  <a:lumMod val="20000"/>
                  <a:lumOff val="80000"/>
                </a:schemeClr>
              </a:gs>
              <a:gs pos="89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773150" y="475975"/>
            <a:ext cx="1074575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Tableau界面介绍</a:t>
            </a:r>
            <a:endParaRPr kumimoji="1" lang="zh-CN" altLang="en-US"/>
          </a:p>
        </p:txBody>
      </p:sp>
      <p:sp>
        <p:nvSpPr>
          <p:cNvPr id="14" name="标题 1"/>
          <p:cNvSpPr txBox="1"/>
          <p:nvPr/>
        </p:nvSpPr>
        <p:spPr>
          <a:xfrm>
            <a:off x="169743" y="-1"/>
            <a:ext cx="603407" cy="965451"/>
          </a:xfrm>
          <a:prstGeom prst="parallelogram">
            <a:avLst>
              <a:gd name="adj" fmla="val 73502"/>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16" name="图片 15">
            <a:extLst>
              <a:ext uri="{FF2B5EF4-FFF2-40B4-BE49-F238E27FC236}">
                <a16:creationId xmlns:a16="http://schemas.microsoft.com/office/drawing/2014/main" id="{B10714AA-C33E-CCB7-42F7-C984A9DD49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8464" y="2373735"/>
            <a:ext cx="7830148" cy="4109792"/>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660400" y="4337104"/>
            <a:ext cx="1812456" cy="3399515"/>
          </a:xfrm>
          <a:prstGeom prst="roundRect">
            <a:avLst>
              <a:gd name="adj" fmla="val 10964"/>
            </a:avLst>
          </a:prstGeom>
          <a:solidFill>
            <a:schemeClr val="accent1">
              <a:lumMod val="20000"/>
              <a:lumOff val="80000"/>
              <a:alpha val="62000"/>
            </a:schemeClr>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4729268" y="1502796"/>
            <a:ext cx="6748779" cy="3124200"/>
          </a:xfrm>
          <a:prstGeom prst="rect">
            <a:avLst/>
          </a:prstGeom>
          <a:noFill/>
          <a:ln>
            <a:noFill/>
          </a:ln>
        </p:spPr>
        <p:txBody>
          <a:bodyPr vert="horz" wrap="square" lIns="0" tIns="0" rIns="0" bIns="0" rtlCol="0" anchor="t"/>
          <a:lstStyle/>
          <a:p>
            <a:pPr algn="l"/>
            <a:r>
              <a:rPr kumimoji="1" lang="en-US" altLang="zh-CN" sz="1400">
                <a:ln w="12700">
                  <a:noFill/>
                </a:ln>
                <a:solidFill>
                  <a:schemeClr val="tx1"/>
                </a:solidFill>
                <a:latin typeface="Source Han Sans"/>
                <a:ea typeface="Source Han Sans"/>
                <a:cs typeface="Source Han Sans"/>
              </a:rPr>
              <a:t>选好要连接的文件后点击打开，会自动跳转到数据源界面，在“连接”下方显示的是已导入的数据文件，若有需要，还可以“添加”新的数据文件。数据源界面最重要的功能就是拖拽，将文件中的某个工作表拖到提示“将表拖到此处”的空白处（当不需要时再可将其拖出）。在不需要表中的某个字段时还可以将其隐藏，需要时勾选“显示隐藏字段”便可；单击“＃”可以看出该字段的数据类型（如日期、数字、字符串等）</a:t>
            </a:r>
            <a:endParaRPr kumimoji="1" lang="zh-CN" altLang="en-US"/>
          </a:p>
        </p:txBody>
      </p:sp>
      <p:sp>
        <p:nvSpPr>
          <p:cNvPr id="6" name="标题 1"/>
          <p:cNvSpPr txBox="1"/>
          <p:nvPr/>
        </p:nvSpPr>
        <p:spPr>
          <a:xfrm>
            <a:off x="4592161" y="1502180"/>
            <a:ext cx="71118" cy="379338"/>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7" name="图片 6"/>
          <p:cNvPicPr>
            <a:picLocks noChangeAspect="1"/>
          </p:cNvPicPr>
          <p:nvPr/>
        </p:nvPicPr>
        <p:blipFill>
          <a:blip r:embed="rId3">
            <a:alphaModFix/>
          </a:blip>
          <a:srcRect/>
          <a:stretch>
            <a:fillRect/>
          </a:stretch>
        </p:blipFill>
        <p:spPr>
          <a:xfrm>
            <a:off x="2576665" y="3064896"/>
            <a:ext cx="1812456" cy="3069204"/>
          </a:xfrm>
          <a:prstGeom prst="rect">
            <a:avLst/>
          </a:prstGeom>
        </p:spPr>
      </p:pic>
      <p:pic>
        <p:nvPicPr>
          <p:cNvPr id="8" name="图片 7"/>
          <p:cNvPicPr>
            <a:picLocks noChangeAspect="1"/>
          </p:cNvPicPr>
          <p:nvPr/>
        </p:nvPicPr>
        <p:blipFill>
          <a:blip r:embed="rId4">
            <a:alphaModFix/>
          </a:blip>
          <a:srcRect/>
          <a:stretch>
            <a:fillRect/>
          </a:stretch>
        </p:blipFill>
        <p:spPr>
          <a:xfrm>
            <a:off x="660400" y="1470991"/>
            <a:ext cx="1812456" cy="2767054"/>
          </a:xfrm>
          <a:prstGeom prst="rect">
            <a:avLst/>
          </a:prstGeom>
        </p:spPr>
      </p:pic>
      <p:pic>
        <p:nvPicPr>
          <p:cNvPr id="9" name="图片 8"/>
          <p:cNvPicPr>
            <a:picLocks noChangeAspect="1"/>
          </p:cNvPicPr>
          <p:nvPr/>
        </p:nvPicPr>
        <p:blipFill>
          <a:blip r:embed="rId5">
            <a:alphaModFix/>
          </a:blip>
          <a:srcRect/>
          <a:stretch>
            <a:fillRect/>
          </a:stretch>
        </p:blipFill>
        <p:spPr>
          <a:xfrm>
            <a:off x="2576665" y="1458732"/>
            <a:ext cx="1812456" cy="1491201"/>
          </a:xfrm>
          <a:prstGeom prst="rect">
            <a:avLst/>
          </a:prstGeom>
        </p:spPr>
      </p:pic>
      <p:sp>
        <p:nvSpPr>
          <p:cNvPr id="10" name="标题 1"/>
          <p:cNvSpPr txBox="1"/>
          <p:nvPr/>
        </p:nvSpPr>
        <p:spPr>
          <a:xfrm>
            <a:off x="438153" y="454500"/>
            <a:ext cx="6685308" cy="510950"/>
          </a:xfrm>
          <a:prstGeom prst="parallelogram">
            <a:avLst>
              <a:gd name="adj" fmla="val 42948"/>
            </a:avLst>
          </a:prstGeom>
          <a:gradFill>
            <a:gsLst>
              <a:gs pos="0">
                <a:schemeClr val="accent1">
                  <a:lumMod val="20000"/>
                  <a:lumOff val="80000"/>
                </a:schemeClr>
              </a:gs>
              <a:gs pos="89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773150" y="475975"/>
            <a:ext cx="1074575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数据源界面</a:t>
            </a:r>
            <a:endParaRPr kumimoji="1" lang="zh-CN" altLang="en-US"/>
          </a:p>
        </p:txBody>
      </p:sp>
      <p:sp>
        <p:nvSpPr>
          <p:cNvPr id="12" name="标题 1"/>
          <p:cNvSpPr txBox="1"/>
          <p:nvPr/>
        </p:nvSpPr>
        <p:spPr>
          <a:xfrm>
            <a:off x="169743" y="-1"/>
            <a:ext cx="603407" cy="965451"/>
          </a:xfrm>
          <a:prstGeom prst="parallelogram">
            <a:avLst>
              <a:gd name="adj" fmla="val 73502"/>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14" name="图片 13">
            <a:extLst>
              <a:ext uri="{FF2B5EF4-FFF2-40B4-BE49-F238E27FC236}">
                <a16:creationId xmlns:a16="http://schemas.microsoft.com/office/drawing/2014/main" id="{485AEFB5-5B04-2E73-3BF5-08553169572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16699" y="2995431"/>
            <a:ext cx="6890405" cy="3531046"/>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1686400" y="2109353"/>
            <a:ext cx="1260000" cy="792000"/>
          </a:xfrm>
          <a:prstGeom prst="rect">
            <a:avLst/>
          </a:prstGeom>
          <a:solidFill>
            <a:schemeClr val="accent1"/>
          </a:solidFill>
          <a:ln cap="sq">
            <a:noFill/>
          </a:ln>
        </p:spPr>
        <p:txBody>
          <a:bodyPr vert="horz" wrap="square" lIns="0" tIns="0" rIns="0" bIns="0" rtlCol="0" anchor="ctr"/>
          <a:lstStyle/>
          <a:p>
            <a:pPr algn="ctr"/>
            <a:r>
              <a:rPr kumimoji="1" lang="en-US" altLang="zh-CN" sz="4400">
                <a:ln w="12700">
                  <a:noFill/>
                </a:ln>
                <a:solidFill>
                  <a:schemeClr val="bg1"/>
                </a:solidFill>
                <a:latin typeface="OPPOSans H"/>
                <a:ea typeface="OPPOSans H"/>
                <a:cs typeface="OPPOSans H"/>
              </a:rPr>
              <a:t>01</a:t>
            </a:r>
            <a:endParaRPr kumimoji="1" lang="zh-CN" altLang="en-US"/>
          </a:p>
        </p:txBody>
      </p:sp>
      <p:sp>
        <p:nvSpPr>
          <p:cNvPr id="5" name="标题 1"/>
          <p:cNvSpPr txBox="1"/>
          <p:nvPr/>
        </p:nvSpPr>
        <p:spPr>
          <a:xfrm>
            <a:off x="660400" y="3028802"/>
            <a:ext cx="3312000" cy="1080000"/>
          </a:xfrm>
          <a:prstGeom prst="rect">
            <a:avLst/>
          </a:prstGeom>
          <a:noFill/>
          <a:ln>
            <a:noFill/>
          </a:ln>
        </p:spPr>
        <p:txBody>
          <a:bodyPr vert="horz" wrap="square" lIns="0" tIns="0" rIns="0" bIns="0" rtlCol="0" anchor="t"/>
          <a:lstStyle/>
          <a:p>
            <a:pPr algn="ctr"/>
            <a:r>
              <a:rPr kumimoji="1" lang="en-US" altLang="zh-CN" sz="2400">
                <a:ln w="12700">
                  <a:noFill/>
                </a:ln>
                <a:solidFill>
                  <a:schemeClr val="tx1">
                    <a:lumMod val="75000"/>
                    <a:lumOff val="25000"/>
                  </a:schemeClr>
                </a:solidFill>
                <a:latin typeface="OPPOSans H"/>
                <a:ea typeface="OPPOSans H"/>
                <a:cs typeface="OPPOSans H"/>
              </a:rPr>
              <a:t>项目要求</a:t>
            </a:r>
            <a:endParaRPr kumimoji="1" lang="zh-CN" altLang="en-US"/>
          </a:p>
        </p:txBody>
      </p:sp>
      <p:sp>
        <p:nvSpPr>
          <p:cNvPr id="6" name="标题 1"/>
          <p:cNvSpPr txBox="1"/>
          <p:nvPr/>
        </p:nvSpPr>
        <p:spPr>
          <a:xfrm>
            <a:off x="5459650" y="2109353"/>
            <a:ext cx="1260000" cy="792000"/>
          </a:xfrm>
          <a:prstGeom prst="rect">
            <a:avLst/>
          </a:prstGeom>
          <a:solidFill>
            <a:schemeClr val="accent1"/>
          </a:solidFill>
          <a:ln cap="sq">
            <a:noFill/>
          </a:ln>
        </p:spPr>
        <p:txBody>
          <a:bodyPr vert="horz" wrap="square" lIns="0" tIns="0" rIns="0" bIns="0" rtlCol="0" anchor="ctr"/>
          <a:lstStyle/>
          <a:p>
            <a:pPr algn="ctr"/>
            <a:r>
              <a:rPr kumimoji="1" lang="en-US" altLang="zh-CN" sz="4400">
                <a:ln w="12700">
                  <a:noFill/>
                </a:ln>
                <a:solidFill>
                  <a:schemeClr val="bg1"/>
                </a:solidFill>
                <a:latin typeface="OPPOSans H"/>
                <a:ea typeface="OPPOSans H"/>
                <a:cs typeface="OPPOSans H"/>
              </a:rPr>
              <a:t>02</a:t>
            </a:r>
            <a:endParaRPr kumimoji="1" lang="zh-CN" altLang="en-US"/>
          </a:p>
        </p:txBody>
      </p:sp>
      <p:sp>
        <p:nvSpPr>
          <p:cNvPr id="7" name="标题 1"/>
          <p:cNvSpPr txBox="1"/>
          <p:nvPr/>
        </p:nvSpPr>
        <p:spPr>
          <a:xfrm>
            <a:off x="4433650" y="3028802"/>
            <a:ext cx="3312000" cy="1080000"/>
          </a:xfrm>
          <a:prstGeom prst="rect">
            <a:avLst/>
          </a:prstGeom>
          <a:noFill/>
          <a:ln>
            <a:noFill/>
          </a:ln>
        </p:spPr>
        <p:txBody>
          <a:bodyPr vert="horz" wrap="square" lIns="0" tIns="0" rIns="0" bIns="0" rtlCol="0" anchor="t"/>
          <a:lstStyle/>
          <a:p>
            <a:pPr algn="ctr"/>
            <a:r>
              <a:rPr kumimoji="1" lang="en-US" altLang="zh-CN" sz="2400">
                <a:ln w="12700">
                  <a:noFill/>
                </a:ln>
                <a:solidFill>
                  <a:schemeClr val="tx1">
                    <a:lumMod val="75000"/>
                    <a:lumOff val="25000"/>
                  </a:schemeClr>
                </a:solidFill>
                <a:latin typeface="OPPOSans H"/>
                <a:ea typeface="OPPOSans H"/>
                <a:cs typeface="OPPOSans H"/>
              </a:rPr>
              <a:t>学习目标</a:t>
            </a:r>
            <a:endParaRPr kumimoji="1" lang="zh-CN" altLang="en-US"/>
          </a:p>
        </p:txBody>
      </p:sp>
      <p:sp>
        <p:nvSpPr>
          <p:cNvPr id="8" name="标题 1"/>
          <p:cNvSpPr txBox="1"/>
          <p:nvPr/>
        </p:nvSpPr>
        <p:spPr>
          <a:xfrm>
            <a:off x="4221798" y="575476"/>
            <a:ext cx="3748405" cy="1038755"/>
          </a:xfrm>
          <a:prstGeom prst="rect">
            <a:avLst/>
          </a:prstGeom>
          <a:noFill/>
          <a:ln>
            <a:noFill/>
          </a:ln>
        </p:spPr>
        <p:txBody>
          <a:bodyPr vert="horz" wrap="square" lIns="0" tIns="0" rIns="0" bIns="0" rtlCol="0" anchor="t"/>
          <a:lstStyle/>
          <a:p>
            <a:pPr algn="ctr"/>
            <a:r>
              <a:rPr kumimoji="1" lang="en-US" altLang="zh-CN" sz="6600">
                <a:ln w="12700">
                  <a:noFill/>
                </a:ln>
                <a:solidFill>
                  <a:schemeClr val="accent1"/>
                </a:solidFill>
                <a:latin typeface="OPPOSans H"/>
                <a:ea typeface="OPPOSans H"/>
                <a:cs typeface="OPPOSans H"/>
              </a:rPr>
              <a:t>- 目录 -</a:t>
            </a:r>
            <a:endParaRPr kumimoji="1" lang="zh-CN" altLang="en-US"/>
          </a:p>
        </p:txBody>
      </p:sp>
      <p:sp>
        <p:nvSpPr>
          <p:cNvPr id="9" name="标题 1"/>
          <p:cNvSpPr txBox="1"/>
          <p:nvPr/>
        </p:nvSpPr>
        <p:spPr>
          <a:xfrm>
            <a:off x="1686400" y="4236251"/>
            <a:ext cx="1260000" cy="792000"/>
          </a:xfrm>
          <a:prstGeom prst="rect">
            <a:avLst/>
          </a:prstGeom>
          <a:solidFill>
            <a:schemeClr val="accent1"/>
          </a:solidFill>
          <a:ln cap="sq">
            <a:noFill/>
          </a:ln>
        </p:spPr>
        <p:txBody>
          <a:bodyPr vert="horz" wrap="square" lIns="0" tIns="0" rIns="0" bIns="0" rtlCol="0" anchor="ctr"/>
          <a:lstStyle/>
          <a:p>
            <a:pPr algn="ctr"/>
            <a:r>
              <a:rPr kumimoji="1" lang="en-US" altLang="zh-CN" sz="4400">
                <a:ln w="12700">
                  <a:noFill/>
                </a:ln>
                <a:solidFill>
                  <a:schemeClr val="bg1"/>
                </a:solidFill>
                <a:latin typeface="OPPOSans H"/>
                <a:ea typeface="OPPOSans H"/>
                <a:cs typeface="OPPOSans H"/>
              </a:rPr>
              <a:t>04</a:t>
            </a:r>
            <a:endParaRPr kumimoji="1" lang="zh-CN" altLang="en-US"/>
          </a:p>
        </p:txBody>
      </p:sp>
      <p:sp>
        <p:nvSpPr>
          <p:cNvPr id="10" name="标题 1"/>
          <p:cNvSpPr txBox="1"/>
          <p:nvPr/>
        </p:nvSpPr>
        <p:spPr>
          <a:xfrm>
            <a:off x="660400" y="5155700"/>
            <a:ext cx="3312000" cy="1080000"/>
          </a:xfrm>
          <a:prstGeom prst="rect">
            <a:avLst/>
          </a:prstGeom>
          <a:noFill/>
          <a:ln>
            <a:noFill/>
          </a:ln>
        </p:spPr>
        <p:txBody>
          <a:bodyPr vert="horz" wrap="square" lIns="0" tIns="0" rIns="0" bIns="0" rtlCol="0" anchor="t"/>
          <a:lstStyle/>
          <a:p>
            <a:pPr algn="ctr"/>
            <a:r>
              <a:rPr kumimoji="1" lang="en-US" altLang="zh-CN" sz="2400">
                <a:ln w="12700">
                  <a:noFill/>
                </a:ln>
                <a:solidFill>
                  <a:schemeClr val="tx1">
                    <a:lumMod val="75000"/>
                    <a:lumOff val="25000"/>
                  </a:schemeClr>
                </a:solidFill>
                <a:latin typeface="OPPOSans H"/>
                <a:ea typeface="OPPOSans H"/>
                <a:cs typeface="OPPOSans H"/>
              </a:rPr>
              <a:t>操作步骤</a:t>
            </a:r>
            <a:endParaRPr kumimoji="1" lang="zh-CN" altLang="en-US"/>
          </a:p>
        </p:txBody>
      </p:sp>
      <p:sp>
        <p:nvSpPr>
          <p:cNvPr id="11" name="标题 1"/>
          <p:cNvSpPr txBox="1"/>
          <p:nvPr/>
        </p:nvSpPr>
        <p:spPr>
          <a:xfrm>
            <a:off x="5459650" y="4236251"/>
            <a:ext cx="1260000" cy="792000"/>
          </a:xfrm>
          <a:prstGeom prst="rect">
            <a:avLst/>
          </a:prstGeom>
          <a:solidFill>
            <a:schemeClr val="accent1"/>
          </a:solidFill>
          <a:ln cap="sq">
            <a:noFill/>
          </a:ln>
        </p:spPr>
        <p:txBody>
          <a:bodyPr vert="horz" wrap="square" lIns="0" tIns="0" rIns="0" bIns="0" rtlCol="0" anchor="ctr"/>
          <a:lstStyle/>
          <a:p>
            <a:pPr algn="ctr"/>
            <a:r>
              <a:rPr kumimoji="1" lang="en-US" altLang="zh-CN" sz="4400">
                <a:ln w="12700">
                  <a:noFill/>
                </a:ln>
                <a:solidFill>
                  <a:schemeClr val="bg1"/>
                </a:solidFill>
                <a:latin typeface="OPPOSans H"/>
                <a:ea typeface="OPPOSans H"/>
                <a:cs typeface="OPPOSans H"/>
              </a:rPr>
              <a:t>05</a:t>
            </a:r>
            <a:endParaRPr kumimoji="1" lang="zh-CN" altLang="en-US"/>
          </a:p>
        </p:txBody>
      </p:sp>
      <p:sp>
        <p:nvSpPr>
          <p:cNvPr id="12" name="标题 1"/>
          <p:cNvSpPr txBox="1"/>
          <p:nvPr/>
        </p:nvSpPr>
        <p:spPr>
          <a:xfrm>
            <a:off x="4433650" y="5155700"/>
            <a:ext cx="3312000" cy="1080000"/>
          </a:xfrm>
          <a:prstGeom prst="rect">
            <a:avLst/>
          </a:prstGeom>
          <a:noFill/>
          <a:ln>
            <a:noFill/>
          </a:ln>
        </p:spPr>
        <p:txBody>
          <a:bodyPr vert="horz" wrap="square" lIns="0" tIns="0" rIns="0" bIns="0" rtlCol="0" anchor="t"/>
          <a:lstStyle/>
          <a:p>
            <a:pPr algn="ctr"/>
            <a:r>
              <a:rPr kumimoji="1" lang="en-US" altLang="zh-CN" sz="2400">
                <a:ln w="12700">
                  <a:noFill/>
                </a:ln>
                <a:solidFill>
                  <a:schemeClr val="tx1">
                    <a:lumMod val="75000"/>
                    <a:lumOff val="25000"/>
                  </a:schemeClr>
                </a:solidFill>
                <a:latin typeface="OPPOSans H"/>
                <a:ea typeface="OPPOSans H"/>
                <a:cs typeface="OPPOSans H"/>
              </a:rPr>
              <a:t>项目总结</a:t>
            </a:r>
            <a:endParaRPr kumimoji="1" lang="zh-CN" altLang="en-US"/>
          </a:p>
        </p:txBody>
      </p:sp>
      <p:sp>
        <p:nvSpPr>
          <p:cNvPr id="13" name="标题 1"/>
          <p:cNvSpPr txBox="1"/>
          <p:nvPr/>
        </p:nvSpPr>
        <p:spPr>
          <a:xfrm>
            <a:off x="9232899" y="4236251"/>
            <a:ext cx="1260000" cy="792000"/>
          </a:xfrm>
          <a:prstGeom prst="rect">
            <a:avLst/>
          </a:prstGeom>
          <a:solidFill>
            <a:schemeClr val="accent1"/>
          </a:solidFill>
          <a:ln cap="sq">
            <a:noFill/>
          </a:ln>
        </p:spPr>
        <p:txBody>
          <a:bodyPr vert="horz" wrap="square" lIns="0" tIns="0" rIns="0" bIns="0" rtlCol="0" anchor="ctr"/>
          <a:lstStyle/>
          <a:p>
            <a:pPr algn="ctr"/>
            <a:r>
              <a:rPr kumimoji="1" lang="en-US" altLang="zh-CN" sz="4400">
                <a:ln w="12700">
                  <a:noFill/>
                </a:ln>
                <a:solidFill>
                  <a:schemeClr val="bg1"/>
                </a:solidFill>
                <a:latin typeface="OPPOSans H"/>
                <a:ea typeface="OPPOSans H"/>
                <a:cs typeface="OPPOSans H"/>
              </a:rPr>
              <a:t>06</a:t>
            </a:r>
            <a:endParaRPr kumimoji="1" lang="zh-CN" altLang="en-US"/>
          </a:p>
        </p:txBody>
      </p:sp>
      <p:sp>
        <p:nvSpPr>
          <p:cNvPr id="14" name="标题 1"/>
          <p:cNvSpPr txBox="1"/>
          <p:nvPr/>
        </p:nvSpPr>
        <p:spPr>
          <a:xfrm>
            <a:off x="8206900" y="5155700"/>
            <a:ext cx="3312000" cy="1080000"/>
          </a:xfrm>
          <a:prstGeom prst="rect">
            <a:avLst/>
          </a:prstGeom>
          <a:noFill/>
          <a:ln>
            <a:noFill/>
          </a:ln>
        </p:spPr>
        <p:txBody>
          <a:bodyPr vert="horz" wrap="square" lIns="0" tIns="0" rIns="0" bIns="0" rtlCol="0" anchor="t"/>
          <a:lstStyle/>
          <a:p>
            <a:pPr algn="ctr"/>
            <a:r>
              <a:rPr kumimoji="1" lang="en-US" altLang="zh-CN" sz="2400">
                <a:ln w="12700">
                  <a:noFill/>
                </a:ln>
                <a:solidFill>
                  <a:schemeClr val="tx1">
                    <a:lumMod val="75000"/>
                    <a:lumOff val="25000"/>
                  </a:schemeClr>
                </a:solidFill>
                <a:latin typeface="OPPOSans H"/>
                <a:ea typeface="OPPOSans H"/>
                <a:cs typeface="OPPOSans H"/>
              </a:rPr>
              <a:t>作业练习</a:t>
            </a:r>
            <a:endParaRPr kumimoji="1" lang="zh-CN" altLang="en-US"/>
          </a:p>
        </p:txBody>
      </p:sp>
      <p:sp>
        <p:nvSpPr>
          <p:cNvPr id="15" name="标题 1"/>
          <p:cNvSpPr txBox="1"/>
          <p:nvPr/>
        </p:nvSpPr>
        <p:spPr>
          <a:xfrm>
            <a:off x="9232900" y="2109353"/>
            <a:ext cx="1260000" cy="792000"/>
          </a:xfrm>
          <a:prstGeom prst="rect">
            <a:avLst/>
          </a:prstGeom>
          <a:solidFill>
            <a:schemeClr val="accent1"/>
          </a:solidFill>
          <a:ln cap="sq">
            <a:noFill/>
          </a:ln>
        </p:spPr>
        <p:txBody>
          <a:bodyPr vert="horz" wrap="square" lIns="0" tIns="0" rIns="0" bIns="0" rtlCol="0" anchor="ctr"/>
          <a:lstStyle/>
          <a:p>
            <a:pPr algn="ctr"/>
            <a:r>
              <a:rPr kumimoji="1" lang="en-US" altLang="zh-CN" sz="4400">
                <a:ln w="12700">
                  <a:noFill/>
                </a:ln>
                <a:solidFill>
                  <a:schemeClr val="bg1"/>
                </a:solidFill>
                <a:latin typeface="OPPOSans H"/>
                <a:ea typeface="OPPOSans H"/>
                <a:cs typeface="OPPOSans H"/>
              </a:rPr>
              <a:t>03</a:t>
            </a:r>
            <a:endParaRPr kumimoji="1" lang="zh-CN" altLang="en-US"/>
          </a:p>
        </p:txBody>
      </p:sp>
      <p:sp>
        <p:nvSpPr>
          <p:cNvPr id="16" name="标题 1"/>
          <p:cNvSpPr txBox="1"/>
          <p:nvPr/>
        </p:nvSpPr>
        <p:spPr>
          <a:xfrm>
            <a:off x="8206900" y="3028802"/>
            <a:ext cx="3312000" cy="1080000"/>
          </a:xfrm>
          <a:prstGeom prst="rect">
            <a:avLst/>
          </a:prstGeom>
          <a:noFill/>
          <a:ln>
            <a:noFill/>
          </a:ln>
        </p:spPr>
        <p:txBody>
          <a:bodyPr vert="horz" wrap="square" lIns="0" tIns="0" rIns="0" bIns="0" rtlCol="0" anchor="t"/>
          <a:lstStyle/>
          <a:p>
            <a:pPr algn="ctr"/>
            <a:r>
              <a:rPr kumimoji="1" lang="en-US" altLang="zh-CN" sz="2400">
                <a:ln w="12700">
                  <a:noFill/>
                </a:ln>
                <a:solidFill>
                  <a:schemeClr val="tx1">
                    <a:lumMod val="75000"/>
                    <a:lumOff val="25000"/>
                  </a:schemeClr>
                </a:solidFill>
                <a:latin typeface="OPPOSans H"/>
                <a:ea typeface="OPPOSans H"/>
                <a:cs typeface="OPPOSans H"/>
              </a:rPr>
              <a:t>相关知识</a:t>
            </a:r>
            <a:endParaRPr kumimoji="1"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6510090" y="1912041"/>
            <a:ext cx="5435600" cy="952500"/>
          </a:xfrm>
          <a:prstGeom prst="rect">
            <a:avLst/>
          </a:prstGeom>
          <a:noFill/>
          <a:ln>
            <a:noFill/>
          </a:ln>
        </p:spPr>
        <p:txBody>
          <a:bodyPr vert="horz" wrap="square" lIns="0" tIns="0" rIns="0" bIns="0" rtlCol="0" anchor="ctr">
            <a:spAutoFit/>
          </a:bodyPr>
          <a:lstStyle/>
          <a:p>
            <a:pPr algn="l"/>
            <a:r>
              <a:rPr kumimoji="1" lang="en-US" altLang="zh-CN" sz="1400" dirty="0" err="1">
                <a:ln w="12700">
                  <a:noFill/>
                </a:ln>
                <a:solidFill>
                  <a:schemeClr val="tx1">
                    <a:lumMod val="85000"/>
                    <a:lumOff val="15000"/>
                  </a:schemeClr>
                </a:solidFill>
                <a:latin typeface="Source Han Sans"/>
                <a:ea typeface="Source Han Sans"/>
                <a:cs typeface="Source Han Sans"/>
              </a:rPr>
              <a:t>点击新建工作表，界面会显示白板，用户可以在其中创建第一个视图</a:t>
            </a:r>
            <a:r>
              <a:rPr kumimoji="1" lang="en-US" altLang="zh-CN" sz="1400" dirty="0">
                <a:ln w="12700">
                  <a:noFill/>
                </a:ln>
                <a:solidFill>
                  <a:schemeClr val="tx1">
                    <a:lumMod val="85000"/>
                    <a:lumOff val="15000"/>
                  </a:schemeClr>
                </a:solidFill>
                <a:latin typeface="Source Han Sans"/>
                <a:ea typeface="Source Han Sans"/>
                <a:cs typeface="Source Han Sans"/>
              </a:rPr>
              <a:t>。，双击工作表1，即可修改工作表名称。左上方显示软件目前连接到的数据源。将数据源中的列添加到左边的"数据"窗格中，分为维度字段和度量字段。筛选器用于筛选数据，标记下方可以选择图的类型，Tableau比较智能，可自动选择适合的图形，还可以设置相应的颜色，大小文本等内容。列功能区和行功能区都需要从数据列处拖拽相关列，可以拖进来（使用该列），</a:t>
            </a:r>
            <a:r>
              <a:rPr kumimoji="1" lang="en-US" altLang="zh-CN" sz="1400" dirty="0" err="1">
                <a:ln w="12700">
                  <a:noFill/>
                </a:ln>
                <a:solidFill>
                  <a:schemeClr val="tx1">
                    <a:lumMod val="85000"/>
                    <a:lumOff val="15000"/>
                  </a:schemeClr>
                </a:solidFill>
                <a:latin typeface="Source Han Sans"/>
                <a:ea typeface="Source Han Sans"/>
                <a:cs typeface="Source Han Sans"/>
              </a:rPr>
              <a:t>也可以拖出去（不使用该列</a:t>
            </a:r>
            <a:r>
              <a:rPr kumimoji="1" lang="en-US" altLang="zh-CN" sz="1400" dirty="0">
                <a:ln w="12700">
                  <a:noFill/>
                </a:ln>
                <a:solidFill>
                  <a:schemeClr val="tx1">
                    <a:lumMod val="85000"/>
                    <a:lumOff val="15000"/>
                  </a:schemeClr>
                </a:solidFill>
                <a:latin typeface="Source Han Sans"/>
                <a:ea typeface="Source Han Sans"/>
                <a:cs typeface="Source Han Sans"/>
              </a:rPr>
              <a:t>）。</a:t>
            </a:r>
            <a:endParaRPr kumimoji="1" lang="zh-CN" altLang="en-US" dirty="0"/>
          </a:p>
        </p:txBody>
      </p:sp>
      <p:sp>
        <p:nvSpPr>
          <p:cNvPr id="5" name="标题 1"/>
          <p:cNvSpPr txBox="1"/>
          <p:nvPr/>
        </p:nvSpPr>
        <p:spPr>
          <a:xfrm>
            <a:off x="1192887" y="2176236"/>
            <a:ext cx="3912851" cy="3859568"/>
          </a:xfrm>
          <a:prstGeom prst="round1Rect">
            <a:avLst/>
          </a:prstGeom>
          <a:solidFill>
            <a:schemeClr val="accent1"/>
          </a:solidFill>
          <a:ln w="9525" cap="flat">
            <a:noFill/>
            <a:miter/>
          </a:ln>
          <a:effectLst/>
        </p:spPr>
        <p:txBody>
          <a:bodyPr vert="horz" wrap="square" lIns="91440" tIns="45720" rIns="91440" bIns="45720" rtlCol="0" anchor="ctr"/>
          <a:lstStyle/>
          <a:p>
            <a:pPr algn="ctr"/>
            <a:endParaRPr kumimoji="1" lang="zh-CN" altLang="en-US"/>
          </a:p>
        </p:txBody>
      </p:sp>
      <p:sp>
        <p:nvSpPr>
          <p:cNvPr id="6" name="标题 1"/>
          <p:cNvSpPr txBox="1"/>
          <p:nvPr/>
        </p:nvSpPr>
        <p:spPr>
          <a:xfrm>
            <a:off x="1404355" y="1930015"/>
            <a:ext cx="3952844" cy="3859568"/>
          </a:xfrm>
          <a:prstGeom prst="round1Rect">
            <a:avLst/>
          </a:prstGeom>
          <a:blipFill>
            <a:blip r:embed="rId3"/>
            <a:srcRect/>
            <a:tile tx="0" ty="0" sx="100000" sy="100000" algn="ctr"/>
          </a:blipFill>
          <a:ln w="9525" cap="flat">
            <a:noFill/>
            <a:miter/>
          </a:ln>
          <a:effectLst>
            <a:outerShdw blurRad="381000" dist="190500" dir="5400000" sx="102000" sy="102000" algn="t" rotWithShape="0">
              <a:schemeClr val="accent1">
                <a:lumMod val="50000"/>
                <a:alpha val="10000"/>
              </a:schemeClr>
            </a:outerShdw>
          </a:effectLst>
        </p:spPr>
        <p:txBody>
          <a:bodyPr vert="horz" wrap="square" lIns="0" tIns="0" rIns="0" bIns="0" rtlCol="0" anchor="ctr"/>
          <a:lstStyle/>
          <a:p>
            <a:pPr algn="ctr"/>
            <a:endParaRPr kumimoji="1" lang="zh-CN" altLang="en-US"/>
          </a:p>
        </p:txBody>
      </p:sp>
      <p:sp>
        <p:nvSpPr>
          <p:cNvPr id="7" name="标题 1"/>
          <p:cNvSpPr txBox="1"/>
          <p:nvPr/>
        </p:nvSpPr>
        <p:spPr>
          <a:xfrm>
            <a:off x="5704839" y="1615149"/>
            <a:ext cx="593783" cy="593783"/>
          </a:xfrm>
          <a:prstGeom prst="ellipse">
            <a:avLst/>
          </a:prstGeom>
          <a:gradFill>
            <a:gsLst>
              <a:gs pos="0">
                <a:schemeClr val="tx1">
                  <a:lumMod val="65000"/>
                  <a:lumOff val="35000"/>
                </a:schemeClr>
              </a:gs>
              <a:gs pos="77000">
                <a:schemeClr val="tx1"/>
              </a:gs>
            </a:gsLst>
            <a:lin ang="3240000" scaled="0"/>
          </a:gradFill>
          <a:ln w="9525" cap="flat">
            <a:noFill/>
            <a:miter/>
          </a:ln>
          <a:effectLst>
            <a:outerShdw blurRad="254000" dist="190500" dir="2700000" sx="105000" sy="105000" algn="t" rotWithShape="0">
              <a:schemeClr val="tx1">
                <a:alpha val="10000"/>
              </a:schemeClr>
            </a:outerShdw>
          </a:effectLst>
        </p:spPr>
        <p:txBody>
          <a:bodyPr vert="horz" wrap="square" lIns="0" tIns="0" rIns="0" bIns="0" rtlCol="0" anchor="ctr"/>
          <a:lstStyle/>
          <a:p>
            <a:pPr algn="ctr"/>
            <a:endParaRPr kumimoji="1" lang="zh-CN" altLang="en-US"/>
          </a:p>
        </p:txBody>
      </p:sp>
      <p:sp>
        <p:nvSpPr>
          <p:cNvPr id="8" name="标题 1"/>
          <p:cNvSpPr txBox="1"/>
          <p:nvPr/>
        </p:nvSpPr>
        <p:spPr>
          <a:xfrm>
            <a:off x="5930971" y="1787359"/>
            <a:ext cx="141519" cy="249363"/>
          </a:xfrm>
          <a:custGeom>
            <a:avLst/>
            <a:gdLst>
              <a:gd name="connsiteX0" fmla="*/ 111616 w 958282"/>
              <a:gd name="connsiteY0" fmla="*/ 1688533 h 1688532"/>
              <a:gd name="connsiteX1" fmla="*/ 37533 w 958282"/>
              <a:gd name="connsiteY1" fmla="*/ 1656783 h 1688532"/>
              <a:gd name="connsiteX2" fmla="*/ 48116 w 958282"/>
              <a:gd name="connsiteY2" fmla="*/ 1508616 h 1688532"/>
              <a:gd name="connsiteX3" fmla="*/ 725449 w 958282"/>
              <a:gd name="connsiteY3" fmla="*/ 894783 h 1688532"/>
              <a:gd name="connsiteX4" fmla="*/ 757199 w 958282"/>
              <a:gd name="connsiteY4" fmla="*/ 831283 h 1688532"/>
              <a:gd name="connsiteX5" fmla="*/ 725449 w 958282"/>
              <a:gd name="connsiteY5" fmla="*/ 767783 h 1688532"/>
              <a:gd name="connsiteX6" fmla="*/ 37533 w 958282"/>
              <a:gd name="connsiteY6" fmla="*/ 185699 h 1688532"/>
              <a:gd name="connsiteX7" fmla="*/ 26949 w 958282"/>
              <a:gd name="connsiteY7" fmla="*/ 37533 h 1688532"/>
              <a:gd name="connsiteX8" fmla="*/ 175116 w 958282"/>
              <a:gd name="connsiteY8" fmla="*/ 26949 h 1688532"/>
              <a:gd name="connsiteX9" fmla="*/ 852449 w 958282"/>
              <a:gd name="connsiteY9" fmla="*/ 609033 h 1688532"/>
              <a:gd name="connsiteX10" fmla="*/ 958283 w 958282"/>
              <a:gd name="connsiteY10" fmla="*/ 831283 h 1688532"/>
              <a:gd name="connsiteX11" fmla="*/ 863033 w 958282"/>
              <a:gd name="connsiteY11" fmla="*/ 1053533 h 1688532"/>
              <a:gd name="connsiteX12" fmla="*/ 185699 w 958282"/>
              <a:gd name="connsiteY12" fmla="*/ 1667366 h 1688532"/>
              <a:gd name="connsiteX13" fmla="*/ 111616 w 958282"/>
              <a:gd name="connsiteY13" fmla="*/ 1688533 h 1688532"/>
            </a:gdLst>
            <a:ahLst/>
            <a:cxnLst/>
            <a:rect l="l" t="t" r="r" b="b"/>
            <a:pathLst>
              <a:path w="958282" h="1688532">
                <a:moveTo>
                  <a:pt x="111616" y="1688533"/>
                </a:moveTo>
                <a:cubicBezTo>
                  <a:pt x="79866" y="1688533"/>
                  <a:pt x="58699" y="1677949"/>
                  <a:pt x="37533" y="1656783"/>
                </a:cubicBezTo>
                <a:cubicBezTo>
                  <a:pt x="-4801" y="1614449"/>
                  <a:pt x="5783" y="1550949"/>
                  <a:pt x="48116" y="1508616"/>
                </a:cubicBezTo>
                <a:lnTo>
                  <a:pt x="725449" y="894783"/>
                </a:lnTo>
                <a:cubicBezTo>
                  <a:pt x="746616" y="873616"/>
                  <a:pt x="757199" y="852449"/>
                  <a:pt x="757199" y="831283"/>
                </a:cubicBezTo>
                <a:cubicBezTo>
                  <a:pt x="757199" y="810116"/>
                  <a:pt x="746616" y="788949"/>
                  <a:pt x="725449" y="767783"/>
                </a:cubicBezTo>
                <a:lnTo>
                  <a:pt x="37533" y="185699"/>
                </a:lnTo>
                <a:cubicBezTo>
                  <a:pt x="-4801" y="143366"/>
                  <a:pt x="-15384" y="79866"/>
                  <a:pt x="26949" y="37533"/>
                </a:cubicBezTo>
                <a:cubicBezTo>
                  <a:pt x="69283" y="-4801"/>
                  <a:pt x="132783" y="-15384"/>
                  <a:pt x="175116" y="26949"/>
                </a:cubicBezTo>
                <a:lnTo>
                  <a:pt x="852449" y="609033"/>
                </a:lnTo>
                <a:cubicBezTo>
                  <a:pt x="915949" y="661949"/>
                  <a:pt x="958283" y="746616"/>
                  <a:pt x="958283" y="831283"/>
                </a:cubicBezTo>
                <a:cubicBezTo>
                  <a:pt x="958283" y="915949"/>
                  <a:pt x="926533" y="990033"/>
                  <a:pt x="863033" y="1053533"/>
                </a:cubicBezTo>
                <a:lnTo>
                  <a:pt x="185699" y="1667366"/>
                </a:lnTo>
                <a:cubicBezTo>
                  <a:pt x="164533" y="1677949"/>
                  <a:pt x="132783" y="1688533"/>
                  <a:pt x="111616" y="1688533"/>
                </a:cubicBezTo>
                <a:close/>
              </a:path>
            </a:pathLst>
          </a:custGeom>
          <a:solidFill>
            <a:schemeClr val="bg1"/>
          </a:solidFill>
          <a:ln w="1860" cap="flat">
            <a:noFill/>
            <a:miter/>
          </a:ln>
        </p:spPr>
        <p:txBody>
          <a:bodyPr vert="horz" wrap="square" lIns="91440" tIns="45720" rIns="91440" bIns="45720" rtlCol="0" anchor="ctr"/>
          <a:lstStyle/>
          <a:p>
            <a:pPr algn="l"/>
            <a:endParaRPr kumimoji="1" lang="zh-CN" altLang="en-US"/>
          </a:p>
        </p:txBody>
      </p:sp>
      <p:sp>
        <p:nvSpPr>
          <p:cNvPr id="9" name="标题 1"/>
          <p:cNvSpPr txBox="1"/>
          <p:nvPr/>
        </p:nvSpPr>
        <p:spPr>
          <a:xfrm>
            <a:off x="438153" y="454500"/>
            <a:ext cx="6685308" cy="510950"/>
          </a:xfrm>
          <a:prstGeom prst="parallelogram">
            <a:avLst>
              <a:gd name="adj" fmla="val 42948"/>
            </a:avLst>
          </a:prstGeom>
          <a:gradFill>
            <a:gsLst>
              <a:gs pos="0">
                <a:schemeClr val="accent1">
                  <a:lumMod val="20000"/>
                  <a:lumOff val="80000"/>
                </a:schemeClr>
              </a:gs>
              <a:gs pos="89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773150" y="475975"/>
            <a:ext cx="1074575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工作表界面</a:t>
            </a:r>
            <a:endParaRPr kumimoji="1" lang="zh-CN" altLang="en-US"/>
          </a:p>
        </p:txBody>
      </p:sp>
      <p:sp>
        <p:nvSpPr>
          <p:cNvPr id="11" name="标题 1"/>
          <p:cNvSpPr txBox="1"/>
          <p:nvPr/>
        </p:nvSpPr>
        <p:spPr>
          <a:xfrm>
            <a:off x="169743" y="-1"/>
            <a:ext cx="603407" cy="965451"/>
          </a:xfrm>
          <a:prstGeom prst="parallelogram">
            <a:avLst>
              <a:gd name="adj" fmla="val 73502"/>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13" name="图片 12">
            <a:extLst>
              <a:ext uri="{FF2B5EF4-FFF2-40B4-BE49-F238E27FC236}">
                <a16:creationId xmlns:a16="http://schemas.microsoft.com/office/drawing/2014/main" id="{D2048211-42D1-5DC4-827C-AEF8E2E29BE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97948" y="3370507"/>
            <a:ext cx="5772346" cy="2962285"/>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773150" y="1444275"/>
            <a:ext cx="10745750" cy="1028042"/>
          </a:xfrm>
          <a:prstGeom prst="rect">
            <a:avLst/>
          </a:prstGeom>
          <a:noFill/>
          <a:ln>
            <a:noFill/>
          </a:ln>
        </p:spPr>
        <p:txBody>
          <a:bodyPr vert="horz" wrap="square" lIns="0" tIns="0" rIns="0" bIns="0" rtlCol="0" anchor="t"/>
          <a:lstStyle/>
          <a:p>
            <a:pPr>
              <a:lnSpc>
                <a:spcPct val="150000"/>
              </a:lnSpc>
            </a:pPr>
            <a:r>
              <a:rPr kumimoji="1" lang="en-US" altLang="zh-CN" sz="1400" dirty="0" err="1">
                <a:ln w="12700">
                  <a:noFill/>
                </a:ln>
                <a:solidFill>
                  <a:schemeClr val="tx1">
                    <a:lumMod val="85000"/>
                    <a:lumOff val="15000"/>
                  </a:schemeClr>
                </a:solidFill>
                <a:latin typeface="Source Han Sans"/>
                <a:ea typeface="Source Han Sans"/>
                <a:cs typeface="Source Han Sans"/>
              </a:rPr>
              <a:t>在Sample</a:t>
            </a:r>
            <a:r>
              <a:rPr kumimoji="1" lang="en-US" altLang="zh-CN" sz="1400" dirty="0">
                <a:ln w="12700">
                  <a:noFill/>
                </a:ln>
                <a:solidFill>
                  <a:schemeClr val="tx1">
                    <a:lumMod val="85000"/>
                    <a:lumOff val="15000"/>
                  </a:schemeClr>
                </a:solidFill>
                <a:latin typeface="Source Han Sans"/>
                <a:ea typeface="Source Han Sans"/>
                <a:cs typeface="Source Han Sans"/>
              </a:rPr>
              <a:t>- </a:t>
            </a:r>
            <a:r>
              <a:rPr kumimoji="1" lang="en-US" altLang="zh-CN" sz="1400" dirty="0" err="1">
                <a:ln w="12700">
                  <a:noFill/>
                </a:ln>
                <a:solidFill>
                  <a:schemeClr val="tx1">
                    <a:lumMod val="85000"/>
                    <a:lumOff val="15000"/>
                  </a:schemeClr>
                </a:solidFill>
                <a:latin typeface="Source Han Sans"/>
                <a:ea typeface="Source Han Sans"/>
                <a:cs typeface="Source Han Sans"/>
              </a:rPr>
              <a:t>Superstore数据集中</a:t>
            </a:r>
            <a:r>
              <a:rPr kumimoji="1" lang="en-US" altLang="zh-CN" sz="1400" dirty="0">
                <a:ln w="12700">
                  <a:noFill/>
                </a:ln>
                <a:solidFill>
                  <a:schemeClr val="tx1">
                    <a:lumMod val="85000"/>
                    <a:lumOff val="15000"/>
                  </a:schemeClr>
                </a:solidFill>
                <a:latin typeface="Source Han Sans"/>
                <a:ea typeface="Source Han Sans"/>
                <a:cs typeface="Source Han Sans"/>
              </a:rPr>
              <a:t>，“Order Date”（</a:t>
            </a:r>
            <a:r>
              <a:rPr kumimoji="1" lang="en-US" altLang="zh-CN" sz="1400" dirty="0" err="1">
                <a:ln w="12700">
                  <a:noFill/>
                </a:ln>
                <a:solidFill>
                  <a:schemeClr val="tx1">
                    <a:lumMod val="85000"/>
                    <a:lumOff val="15000"/>
                  </a:schemeClr>
                </a:solidFill>
                <a:latin typeface="Source Han Sans"/>
                <a:ea typeface="Source Han Sans"/>
                <a:cs typeface="Source Han Sans"/>
              </a:rPr>
              <a:t>订单日期）这类字段适用于列的维度，作折线图的横坐标；而像</a:t>
            </a:r>
            <a:r>
              <a:rPr kumimoji="1" lang="en-US" altLang="zh-CN" sz="1400" dirty="0">
                <a:ln w="12700">
                  <a:noFill/>
                </a:ln>
                <a:solidFill>
                  <a:schemeClr val="tx1">
                    <a:lumMod val="85000"/>
                    <a:lumOff val="15000"/>
                  </a:schemeClr>
                </a:solidFill>
                <a:latin typeface="Source Han Sans"/>
                <a:ea typeface="Source Han Sans"/>
                <a:cs typeface="Source Han Sans"/>
              </a:rPr>
              <a:t> “Sales”、“Profit”等适用于行的维度，作为折线图的纵坐标。图1就展了绘制年度销售额折线图的过程，将字段分别拖入列功能区和行功能区后，软件自动智能推绘制折线图。也可以手动调整图表类型，除了折线图，也可以选择条形图、饼图等图表类型。假如对于该数据集，我们要进一步分析该商场每一年具体到某一类商品的销售额，可以在行维度再添加Category（分类）字段，将图表类型调为条形图，得到图2所示的结果，相对更加直观</a:t>
            </a:r>
            <a:endParaRPr kumimoji="1" lang="zh-CN" altLang="en-US" dirty="0"/>
          </a:p>
        </p:txBody>
      </p:sp>
      <p:sp>
        <p:nvSpPr>
          <p:cNvPr id="9" name="标题 1"/>
          <p:cNvSpPr txBox="1"/>
          <p:nvPr/>
        </p:nvSpPr>
        <p:spPr>
          <a:xfrm>
            <a:off x="438153" y="454500"/>
            <a:ext cx="6685308" cy="510950"/>
          </a:xfrm>
          <a:prstGeom prst="parallelogram">
            <a:avLst>
              <a:gd name="adj" fmla="val 42948"/>
            </a:avLst>
          </a:prstGeom>
          <a:gradFill>
            <a:gsLst>
              <a:gs pos="0">
                <a:schemeClr val="accent1">
                  <a:lumMod val="20000"/>
                  <a:lumOff val="80000"/>
                </a:schemeClr>
              </a:gs>
              <a:gs pos="89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773150" y="475975"/>
            <a:ext cx="1074575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Tableau 图表可视化</a:t>
            </a:r>
            <a:endParaRPr kumimoji="1" lang="zh-CN" altLang="en-US"/>
          </a:p>
        </p:txBody>
      </p:sp>
      <p:sp>
        <p:nvSpPr>
          <p:cNvPr id="11" name="标题 1"/>
          <p:cNvSpPr txBox="1"/>
          <p:nvPr/>
        </p:nvSpPr>
        <p:spPr>
          <a:xfrm>
            <a:off x="169743" y="-1"/>
            <a:ext cx="603407" cy="965451"/>
          </a:xfrm>
          <a:prstGeom prst="parallelogram">
            <a:avLst>
              <a:gd name="adj" fmla="val 73502"/>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13" name="图片 12">
            <a:extLst>
              <a:ext uri="{FF2B5EF4-FFF2-40B4-BE49-F238E27FC236}">
                <a16:creationId xmlns:a16="http://schemas.microsoft.com/office/drawing/2014/main" id="{17CAA954-C6E4-1452-9C45-9B147F4B2F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3150" y="3328549"/>
            <a:ext cx="4846019" cy="2635910"/>
          </a:xfrm>
          <a:prstGeom prst="rect">
            <a:avLst/>
          </a:prstGeom>
        </p:spPr>
      </p:pic>
      <p:pic>
        <p:nvPicPr>
          <p:cNvPr id="15" name="图片 14">
            <a:extLst>
              <a:ext uri="{FF2B5EF4-FFF2-40B4-BE49-F238E27FC236}">
                <a16:creationId xmlns:a16="http://schemas.microsoft.com/office/drawing/2014/main" id="{D17AFE3F-BB28-EA54-DAC2-BC213EA020B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04715" y="3348683"/>
            <a:ext cx="5190633" cy="263591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828629" y="2295226"/>
            <a:ext cx="3846722" cy="2880000"/>
          </a:xfrm>
          <a:prstGeom prst="roundRect">
            <a:avLst>
              <a:gd name="adj" fmla="val 4077"/>
            </a:avLst>
          </a:prstGeom>
          <a:solidFill>
            <a:schemeClr val="bg1"/>
          </a:solidFill>
          <a:ln cap="sq">
            <a:noFill/>
          </a:ln>
          <a:effectLst>
            <a:outerShdw blurRad="190500" sx="102000" sy="102000" algn="ctr" rotWithShape="0">
              <a:schemeClr val="accent1">
                <a:alpha val="10000"/>
              </a:schemeClr>
            </a:outerShdw>
          </a:effectLst>
        </p:spPr>
        <p:txBody>
          <a:bodyPr vert="horz" wrap="square" lIns="91440" tIns="45720" rIns="91440" bIns="45720" rtlCol="0" anchor="t"/>
          <a:lstStyle/>
          <a:p>
            <a:pPr algn="l"/>
            <a:endParaRPr kumimoji="1" lang="zh-CN" altLang="en-US"/>
          </a:p>
        </p:txBody>
      </p:sp>
      <p:grpSp>
        <p:nvGrpSpPr>
          <p:cNvPr id="6" name="组合 5"/>
          <p:cNvGrpSpPr/>
          <p:nvPr/>
        </p:nvGrpSpPr>
        <p:grpSpPr>
          <a:xfrm>
            <a:off x="9119551" y="4151974"/>
            <a:ext cx="514063" cy="131413"/>
            <a:chOff x="9119551" y="4151974"/>
            <a:chExt cx="514063" cy="131413"/>
          </a:xfrm>
        </p:grpSpPr>
        <p:sp>
          <p:nvSpPr>
            <p:cNvPr id="7" name="标题 1"/>
            <p:cNvSpPr txBox="1"/>
            <p:nvPr/>
          </p:nvSpPr>
          <p:spPr>
            <a:xfrm>
              <a:off x="9119551" y="4151974"/>
              <a:ext cx="126854" cy="131412"/>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95000"/>
              </a:schemeClr>
            </a:solidFill>
            <a:ln cap="sq">
              <a:noFill/>
            </a:ln>
          </p:spPr>
          <p:txBody>
            <a:bodyPr vert="horz" wrap="square" lIns="91440" tIns="45720" rIns="91440" bIns="45720" rtlCol="0" anchor="t"/>
            <a:lstStyle/>
            <a:p>
              <a:pPr algn="l"/>
              <a:endParaRPr kumimoji="1" lang="zh-CN" altLang="en-US"/>
            </a:p>
          </p:txBody>
        </p:sp>
        <p:sp>
          <p:nvSpPr>
            <p:cNvPr id="8" name="标题 1"/>
            <p:cNvSpPr txBox="1"/>
            <p:nvPr/>
          </p:nvSpPr>
          <p:spPr>
            <a:xfrm>
              <a:off x="9313156" y="4151975"/>
              <a:ext cx="126854" cy="131412"/>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bg1">
                <a:lumMod val="75000"/>
              </a:schemeClr>
            </a:solidFill>
            <a:ln cap="sq">
              <a:noFill/>
            </a:ln>
          </p:spPr>
          <p:txBody>
            <a:bodyPr vert="horz" wrap="square" lIns="91440" tIns="45720" rIns="91440" bIns="45720" rtlCol="0" anchor="t"/>
            <a:lstStyle/>
            <a:p>
              <a:pPr algn="l"/>
              <a:endParaRPr kumimoji="1" lang="zh-CN" altLang="en-US"/>
            </a:p>
          </p:txBody>
        </p:sp>
        <p:sp>
          <p:nvSpPr>
            <p:cNvPr id="9" name="标题 1"/>
            <p:cNvSpPr txBox="1"/>
            <p:nvPr/>
          </p:nvSpPr>
          <p:spPr>
            <a:xfrm>
              <a:off x="9506760" y="4151975"/>
              <a:ext cx="126854" cy="131412"/>
            </a:xfrm>
            <a:custGeom>
              <a:avLst/>
              <a:gdLst>
                <a:gd name="T0" fmla="*/ 7371 w 17675"/>
                <a:gd name="T1" fmla="*/ 1125 h 18310"/>
                <a:gd name="T2" fmla="*/ 5959 w 17675"/>
                <a:gd name="T3" fmla="*/ 593 h 18310"/>
                <a:gd name="T4" fmla="*/ 4735 w 17675"/>
                <a:gd name="T5" fmla="*/ 240 h 18310"/>
                <a:gd name="T6" fmla="*/ 3627 w 17675"/>
                <a:gd name="T7" fmla="*/ 54 h 18310"/>
                <a:gd name="T8" fmla="*/ 2806 w 17675"/>
                <a:gd name="T9" fmla="*/ 7 h 18310"/>
                <a:gd name="T10" fmla="*/ 2454 w 17675"/>
                <a:gd name="T11" fmla="*/ 85 h 18310"/>
                <a:gd name="T12" fmla="*/ 2132 w 17675"/>
                <a:gd name="T13" fmla="*/ 262 h 18310"/>
                <a:gd name="T14" fmla="*/ 1838 w 17675"/>
                <a:gd name="T15" fmla="*/ 533 h 18310"/>
                <a:gd name="T16" fmla="*/ 1454 w 17675"/>
                <a:gd name="T17" fmla="*/ 1111 h 18310"/>
                <a:gd name="T18" fmla="*/ 1261 w 17675"/>
                <a:gd name="T19" fmla="*/ 1545 h 18310"/>
                <a:gd name="T20" fmla="*/ 1008 w 17675"/>
                <a:gd name="T21" fmla="*/ 2315 h 18310"/>
                <a:gd name="T22" fmla="*/ 836 w 17675"/>
                <a:gd name="T23" fmla="*/ 2906 h 18310"/>
                <a:gd name="T24" fmla="*/ 683 w 17675"/>
                <a:gd name="T25" fmla="*/ 3519 h 18310"/>
                <a:gd name="T26" fmla="*/ 506 w 17675"/>
                <a:gd name="T27" fmla="*/ 4330 h 18310"/>
                <a:gd name="T28" fmla="*/ 356 w 17675"/>
                <a:gd name="T29" fmla="*/ 5177 h 18310"/>
                <a:gd name="T30" fmla="*/ 199 w 17675"/>
                <a:gd name="T31" fmla="*/ 6352 h 18310"/>
                <a:gd name="T32" fmla="*/ 65 w 17675"/>
                <a:gd name="T33" fmla="*/ 7805 h 18310"/>
                <a:gd name="T34" fmla="*/ 1 w 17675"/>
                <a:gd name="T35" fmla="*/ 9354 h 18310"/>
                <a:gd name="T36" fmla="*/ 54 w 17675"/>
                <a:gd name="T37" fmla="*/ 10490 h 18310"/>
                <a:gd name="T38" fmla="*/ 149 w 17675"/>
                <a:gd name="T39" fmla="*/ 11811 h 18310"/>
                <a:gd name="T40" fmla="*/ 298 w 17675"/>
                <a:gd name="T41" fmla="*/ 13066 h 18310"/>
                <a:gd name="T42" fmla="*/ 650 w 17675"/>
                <a:gd name="T43" fmla="*/ 14979 h 18310"/>
                <a:gd name="T44" fmla="*/ 991 w 17675"/>
                <a:gd name="T45" fmla="*/ 16266 h 18310"/>
                <a:gd name="T46" fmla="*/ 1332 w 17675"/>
                <a:gd name="T47" fmla="*/ 17156 h 18310"/>
                <a:gd name="T48" fmla="*/ 1598 w 17675"/>
                <a:gd name="T49" fmla="*/ 17614 h 18310"/>
                <a:gd name="T50" fmla="*/ 1917 w 17675"/>
                <a:gd name="T51" fmla="*/ 17970 h 18310"/>
                <a:gd name="T52" fmla="*/ 2349 w 17675"/>
                <a:gd name="T53" fmla="*/ 18232 h 18310"/>
                <a:gd name="T54" fmla="*/ 2745 w 17675"/>
                <a:gd name="T55" fmla="*/ 18309 h 18310"/>
                <a:gd name="T56" fmla="*/ 3384 w 17675"/>
                <a:gd name="T57" fmla="*/ 18287 h 18310"/>
                <a:gd name="T58" fmla="*/ 4157 w 17675"/>
                <a:gd name="T59" fmla="*/ 18192 h 18310"/>
                <a:gd name="T60" fmla="*/ 5006 w 17675"/>
                <a:gd name="T61" fmla="*/ 18009 h 18310"/>
                <a:gd name="T62" fmla="*/ 6483 w 17675"/>
                <a:gd name="T63" fmla="*/ 17544 h 18310"/>
                <a:gd name="T64" fmla="*/ 7200 w 17675"/>
                <a:gd name="T65" fmla="*/ 17277 h 18310"/>
                <a:gd name="T66" fmla="*/ 8295 w 17675"/>
                <a:gd name="T67" fmla="*/ 16841 h 18310"/>
                <a:gd name="T68" fmla="*/ 8872 w 17675"/>
                <a:gd name="T69" fmla="*/ 16605 h 18310"/>
                <a:gd name="T70" fmla="*/ 9346 w 17675"/>
                <a:gd name="T71" fmla="*/ 16391 h 18310"/>
                <a:gd name="T72" fmla="*/ 10057 w 17675"/>
                <a:gd name="T73" fmla="*/ 16048 h 18310"/>
                <a:gd name="T74" fmla="*/ 10903 w 17675"/>
                <a:gd name="T75" fmla="*/ 15584 h 18310"/>
                <a:gd name="T76" fmla="*/ 11867 w 17675"/>
                <a:gd name="T77" fmla="*/ 14997 h 18310"/>
                <a:gd name="T78" fmla="*/ 12590 w 17675"/>
                <a:gd name="T79" fmla="*/ 14528 h 18310"/>
                <a:gd name="T80" fmla="*/ 13212 w 17675"/>
                <a:gd name="T81" fmla="*/ 14088 h 18310"/>
                <a:gd name="T82" fmla="*/ 14481 w 17675"/>
                <a:gd name="T83" fmla="*/ 13112 h 18310"/>
                <a:gd name="T84" fmla="*/ 14802 w 17675"/>
                <a:gd name="T85" fmla="*/ 12854 h 18310"/>
                <a:gd name="T86" fmla="*/ 15451 w 17675"/>
                <a:gd name="T87" fmla="*/ 12291 h 18310"/>
                <a:gd name="T88" fmla="*/ 15927 w 17675"/>
                <a:gd name="T89" fmla="*/ 11853 h 18310"/>
                <a:gd name="T90" fmla="*/ 16443 w 17675"/>
                <a:gd name="T91" fmla="*/ 11335 h 18310"/>
                <a:gd name="T92" fmla="*/ 16856 w 17675"/>
                <a:gd name="T93" fmla="*/ 10896 h 18310"/>
                <a:gd name="T94" fmla="*/ 17295 w 17675"/>
                <a:gd name="T95" fmla="*/ 10296 h 18310"/>
                <a:gd name="T96" fmla="*/ 17543 w 17675"/>
                <a:gd name="T97" fmla="*/ 9805 h 18310"/>
                <a:gd name="T98" fmla="*/ 17675 w 17675"/>
                <a:gd name="T99" fmla="*/ 9283 h 18310"/>
                <a:gd name="T100" fmla="*/ 17609 w 17675"/>
                <a:gd name="T101" fmla="*/ 8895 h 18310"/>
                <a:gd name="T102" fmla="*/ 17328 w 17675"/>
                <a:gd name="T103" fmla="*/ 8254 h 18310"/>
                <a:gd name="T104" fmla="*/ 16958 w 17675"/>
                <a:gd name="T105" fmla="*/ 7727 h 18310"/>
                <a:gd name="T106" fmla="*/ 16207 w 17675"/>
                <a:gd name="T107" fmla="*/ 6899 h 18310"/>
                <a:gd name="T108" fmla="*/ 14144 w 17675"/>
                <a:gd name="T109" fmla="*/ 5052 h 18310"/>
                <a:gd name="T110" fmla="*/ 13172 w 17675"/>
                <a:gd name="T111" fmla="*/ 4299 h 18310"/>
                <a:gd name="T112" fmla="*/ 12177 w 17675"/>
                <a:gd name="T113" fmla="*/ 3589 h 18310"/>
                <a:gd name="T114" fmla="*/ 11125 w 17675"/>
                <a:gd name="T115" fmla="*/ 2920 h 18310"/>
                <a:gd name="T116" fmla="*/ 10015 w 17675"/>
                <a:gd name="T117" fmla="*/ 2305 h 18310"/>
                <a:gd name="T118" fmla="*/ 9091 w 17675"/>
                <a:gd name="T119" fmla="*/ 1855 h 18310"/>
                <a:gd name="T120" fmla="*/ 8300 w 17675"/>
                <a:gd name="T121" fmla="*/ 1511 h 18310"/>
              </a:gdLst>
              <a:ahLst/>
              <a:cxnLst/>
              <a:rect l="0" t="0" r="r" b="b"/>
              <a:pathLst>
                <a:path w="17675" h="18310">
                  <a:moveTo>
                    <a:pt x="8078" y="1426"/>
                  </a:moveTo>
                  <a:lnTo>
                    <a:pt x="8047" y="1409"/>
                  </a:lnTo>
                  <a:lnTo>
                    <a:pt x="8014" y="1392"/>
                  </a:lnTo>
                  <a:lnTo>
                    <a:pt x="7978" y="1376"/>
                  </a:lnTo>
                  <a:lnTo>
                    <a:pt x="7940" y="1360"/>
                  </a:lnTo>
                  <a:lnTo>
                    <a:pt x="7901" y="1345"/>
                  </a:lnTo>
                  <a:lnTo>
                    <a:pt x="7862" y="1330"/>
                  </a:lnTo>
                  <a:lnTo>
                    <a:pt x="7825" y="1315"/>
                  </a:lnTo>
                  <a:lnTo>
                    <a:pt x="7791" y="1301"/>
                  </a:lnTo>
                  <a:lnTo>
                    <a:pt x="7583" y="1213"/>
                  </a:lnTo>
                  <a:lnTo>
                    <a:pt x="7371" y="1125"/>
                  </a:lnTo>
                  <a:lnTo>
                    <a:pt x="7158" y="1038"/>
                  </a:lnTo>
                  <a:lnTo>
                    <a:pt x="6943" y="953"/>
                  </a:lnTo>
                  <a:lnTo>
                    <a:pt x="6836" y="911"/>
                  </a:lnTo>
                  <a:lnTo>
                    <a:pt x="6727" y="869"/>
                  </a:lnTo>
                  <a:lnTo>
                    <a:pt x="6618" y="827"/>
                  </a:lnTo>
                  <a:lnTo>
                    <a:pt x="6508" y="787"/>
                  </a:lnTo>
                  <a:lnTo>
                    <a:pt x="6400" y="747"/>
                  </a:lnTo>
                  <a:lnTo>
                    <a:pt x="6290" y="707"/>
                  </a:lnTo>
                  <a:lnTo>
                    <a:pt x="6180" y="668"/>
                  </a:lnTo>
                  <a:lnTo>
                    <a:pt x="6070" y="631"/>
                  </a:lnTo>
                  <a:lnTo>
                    <a:pt x="5959" y="593"/>
                  </a:lnTo>
                  <a:lnTo>
                    <a:pt x="5848" y="556"/>
                  </a:lnTo>
                  <a:lnTo>
                    <a:pt x="5737" y="521"/>
                  </a:lnTo>
                  <a:lnTo>
                    <a:pt x="5626" y="485"/>
                  </a:lnTo>
                  <a:lnTo>
                    <a:pt x="5515" y="451"/>
                  </a:lnTo>
                  <a:lnTo>
                    <a:pt x="5404" y="418"/>
                  </a:lnTo>
                  <a:lnTo>
                    <a:pt x="5292" y="386"/>
                  </a:lnTo>
                  <a:lnTo>
                    <a:pt x="5181" y="355"/>
                  </a:lnTo>
                  <a:lnTo>
                    <a:pt x="5069" y="324"/>
                  </a:lnTo>
                  <a:lnTo>
                    <a:pt x="4958" y="295"/>
                  </a:lnTo>
                  <a:lnTo>
                    <a:pt x="4846" y="267"/>
                  </a:lnTo>
                  <a:lnTo>
                    <a:pt x="4735" y="240"/>
                  </a:lnTo>
                  <a:lnTo>
                    <a:pt x="4623" y="215"/>
                  </a:lnTo>
                  <a:lnTo>
                    <a:pt x="4511" y="191"/>
                  </a:lnTo>
                  <a:lnTo>
                    <a:pt x="4400" y="168"/>
                  </a:lnTo>
                  <a:lnTo>
                    <a:pt x="4287" y="146"/>
                  </a:lnTo>
                  <a:lnTo>
                    <a:pt x="4234" y="136"/>
                  </a:lnTo>
                  <a:lnTo>
                    <a:pt x="4162" y="125"/>
                  </a:lnTo>
                  <a:lnTo>
                    <a:pt x="4075" y="112"/>
                  </a:lnTo>
                  <a:lnTo>
                    <a:pt x="3975" y="98"/>
                  </a:lnTo>
                  <a:lnTo>
                    <a:pt x="3865" y="84"/>
                  </a:lnTo>
                  <a:lnTo>
                    <a:pt x="3749" y="69"/>
                  </a:lnTo>
                  <a:lnTo>
                    <a:pt x="3627" y="54"/>
                  </a:lnTo>
                  <a:lnTo>
                    <a:pt x="3504" y="40"/>
                  </a:lnTo>
                  <a:lnTo>
                    <a:pt x="3381" y="27"/>
                  </a:lnTo>
                  <a:lnTo>
                    <a:pt x="3262" y="17"/>
                  </a:lnTo>
                  <a:lnTo>
                    <a:pt x="3148" y="8"/>
                  </a:lnTo>
                  <a:lnTo>
                    <a:pt x="3043" y="2"/>
                  </a:lnTo>
                  <a:lnTo>
                    <a:pt x="2994" y="1"/>
                  </a:lnTo>
                  <a:lnTo>
                    <a:pt x="2949" y="0"/>
                  </a:lnTo>
                  <a:lnTo>
                    <a:pt x="2908" y="0"/>
                  </a:lnTo>
                  <a:lnTo>
                    <a:pt x="2869" y="1"/>
                  </a:lnTo>
                  <a:lnTo>
                    <a:pt x="2834" y="3"/>
                  </a:lnTo>
                  <a:lnTo>
                    <a:pt x="2806" y="7"/>
                  </a:lnTo>
                  <a:lnTo>
                    <a:pt x="2780" y="11"/>
                  </a:lnTo>
                  <a:lnTo>
                    <a:pt x="2761" y="17"/>
                  </a:lnTo>
                  <a:lnTo>
                    <a:pt x="2724" y="19"/>
                  </a:lnTo>
                  <a:lnTo>
                    <a:pt x="2689" y="24"/>
                  </a:lnTo>
                  <a:lnTo>
                    <a:pt x="2655" y="29"/>
                  </a:lnTo>
                  <a:lnTo>
                    <a:pt x="2620" y="35"/>
                  </a:lnTo>
                  <a:lnTo>
                    <a:pt x="2586" y="43"/>
                  </a:lnTo>
                  <a:lnTo>
                    <a:pt x="2552" y="53"/>
                  </a:lnTo>
                  <a:lnTo>
                    <a:pt x="2518" y="63"/>
                  </a:lnTo>
                  <a:lnTo>
                    <a:pt x="2486" y="73"/>
                  </a:lnTo>
                  <a:lnTo>
                    <a:pt x="2454" y="85"/>
                  </a:lnTo>
                  <a:lnTo>
                    <a:pt x="2423" y="97"/>
                  </a:lnTo>
                  <a:lnTo>
                    <a:pt x="2393" y="111"/>
                  </a:lnTo>
                  <a:lnTo>
                    <a:pt x="2363" y="125"/>
                  </a:lnTo>
                  <a:lnTo>
                    <a:pt x="2333" y="138"/>
                  </a:lnTo>
                  <a:lnTo>
                    <a:pt x="2306" y="153"/>
                  </a:lnTo>
                  <a:lnTo>
                    <a:pt x="2278" y="169"/>
                  </a:lnTo>
                  <a:lnTo>
                    <a:pt x="2252" y="184"/>
                  </a:lnTo>
                  <a:lnTo>
                    <a:pt x="2218" y="205"/>
                  </a:lnTo>
                  <a:lnTo>
                    <a:pt x="2187" y="224"/>
                  </a:lnTo>
                  <a:lnTo>
                    <a:pt x="2158" y="244"/>
                  </a:lnTo>
                  <a:lnTo>
                    <a:pt x="2132" y="262"/>
                  </a:lnTo>
                  <a:lnTo>
                    <a:pt x="2108" y="280"/>
                  </a:lnTo>
                  <a:lnTo>
                    <a:pt x="2086" y="298"/>
                  </a:lnTo>
                  <a:lnTo>
                    <a:pt x="2065" y="315"/>
                  </a:lnTo>
                  <a:lnTo>
                    <a:pt x="2046" y="332"/>
                  </a:lnTo>
                  <a:lnTo>
                    <a:pt x="2007" y="367"/>
                  </a:lnTo>
                  <a:lnTo>
                    <a:pt x="1968" y="405"/>
                  </a:lnTo>
                  <a:lnTo>
                    <a:pt x="1927" y="446"/>
                  </a:lnTo>
                  <a:lnTo>
                    <a:pt x="1878" y="491"/>
                  </a:lnTo>
                  <a:lnTo>
                    <a:pt x="1866" y="504"/>
                  </a:lnTo>
                  <a:lnTo>
                    <a:pt x="1853" y="517"/>
                  </a:lnTo>
                  <a:lnTo>
                    <a:pt x="1838" y="533"/>
                  </a:lnTo>
                  <a:lnTo>
                    <a:pt x="1823" y="550"/>
                  </a:lnTo>
                  <a:lnTo>
                    <a:pt x="1790" y="592"/>
                  </a:lnTo>
                  <a:lnTo>
                    <a:pt x="1754" y="637"/>
                  </a:lnTo>
                  <a:lnTo>
                    <a:pt x="1717" y="689"/>
                  </a:lnTo>
                  <a:lnTo>
                    <a:pt x="1679" y="744"/>
                  </a:lnTo>
                  <a:lnTo>
                    <a:pt x="1639" y="802"/>
                  </a:lnTo>
                  <a:lnTo>
                    <a:pt x="1600" y="863"/>
                  </a:lnTo>
                  <a:lnTo>
                    <a:pt x="1561" y="926"/>
                  </a:lnTo>
                  <a:lnTo>
                    <a:pt x="1524" y="988"/>
                  </a:lnTo>
                  <a:lnTo>
                    <a:pt x="1488" y="1051"/>
                  </a:lnTo>
                  <a:lnTo>
                    <a:pt x="1454" y="1111"/>
                  </a:lnTo>
                  <a:lnTo>
                    <a:pt x="1425" y="1170"/>
                  </a:lnTo>
                  <a:lnTo>
                    <a:pt x="1398" y="1226"/>
                  </a:lnTo>
                  <a:lnTo>
                    <a:pt x="1387" y="1252"/>
                  </a:lnTo>
                  <a:lnTo>
                    <a:pt x="1377" y="1277"/>
                  </a:lnTo>
                  <a:lnTo>
                    <a:pt x="1367" y="1301"/>
                  </a:lnTo>
                  <a:lnTo>
                    <a:pt x="1359" y="1323"/>
                  </a:lnTo>
                  <a:lnTo>
                    <a:pt x="1340" y="1362"/>
                  </a:lnTo>
                  <a:lnTo>
                    <a:pt x="1320" y="1404"/>
                  </a:lnTo>
                  <a:lnTo>
                    <a:pt x="1300" y="1449"/>
                  </a:lnTo>
                  <a:lnTo>
                    <a:pt x="1280" y="1496"/>
                  </a:lnTo>
                  <a:lnTo>
                    <a:pt x="1261" y="1545"/>
                  </a:lnTo>
                  <a:lnTo>
                    <a:pt x="1241" y="1596"/>
                  </a:lnTo>
                  <a:lnTo>
                    <a:pt x="1222" y="1648"/>
                  </a:lnTo>
                  <a:lnTo>
                    <a:pt x="1204" y="1702"/>
                  </a:lnTo>
                  <a:lnTo>
                    <a:pt x="1167" y="1808"/>
                  </a:lnTo>
                  <a:lnTo>
                    <a:pt x="1133" y="1915"/>
                  </a:lnTo>
                  <a:lnTo>
                    <a:pt x="1101" y="2016"/>
                  </a:lnTo>
                  <a:lnTo>
                    <a:pt x="1071" y="2110"/>
                  </a:lnTo>
                  <a:lnTo>
                    <a:pt x="1055" y="2162"/>
                  </a:lnTo>
                  <a:lnTo>
                    <a:pt x="1039" y="2213"/>
                  </a:lnTo>
                  <a:lnTo>
                    <a:pt x="1023" y="2264"/>
                  </a:lnTo>
                  <a:lnTo>
                    <a:pt x="1008" y="2315"/>
                  </a:lnTo>
                  <a:lnTo>
                    <a:pt x="992" y="2367"/>
                  </a:lnTo>
                  <a:lnTo>
                    <a:pt x="976" y="2418"/>
                  </a:lnTo>
                  <a:lnTo>
                    <a:pt x="960" y="2471"/>
                  </a:lnTo>
                  <a:lnTo>
                    <a:pt x="944" y="2523"/>
                  </a:lnTo>
                  <a:lnTo>
                    <a:pt x="929" y="2573"/>
                  </a:lnTo>
                  <a:lnTo>
                    <a:pt x="913" y="2626"/>
                  </a:lnTo>
                  <a:lnTo>
                    <a:pt x="896" y="2682"/>
                  </a:lnTo>
                  <a:lnTo>
                    <a:pt x="880" y="2740"/>
                  </a:lnTo>
                  <a:lnTo>
                    <a:pt x="864" y="2797"/>
                  </a:lnTo>
                  <a:lnTo>
                    <a:pt x="849" y="2852"/>
                  </a:lnTo>
                  <a:lnTo>
                    <a:pt x="836" y="2906"/>
                  </a:lnTo>
                  <a:lnTo>
                    <a:pt x="827" y="2955"/>
                  </a:lnTo>
                  <a:lnTo>
                    <a:pt x="818" y="2977"/>
                  </a:lnTo>
                  <a:lnTo>
                    <a:pt x="809" y="3003"/>
                  </a:lnTo>
                  <a:lnTo>
                    <a:pt x="800" y="3033"/>
                  </a:lnTo>
                  <a:lnTo>
                    <a:pt x="790" y="3067"/>
                  </a:lnTo>
                  <a:lnTo>
                    <a:pt x="770" y="3142"/>
                  </a:lnTo>
                  <a:lnTo>
                    <a:pt x="749" y="3225"/>
                  </a:lnTo>
                  <a:lnTo>
                    <a:pt x="730" y="3310"/>
                  </a:lnTo>
                  <a:lnTo>
                    <a:pt x="712" y="3390"/>
                  </a:lnTo>
                  <a:lnTo>
                    <a:pt x="696" y="3461"/>
                  </a:lnTo>
                  <a:lnTo>
                    <a:pt x="683" y="3519"/>
                  </a:lnTo>
                  <a:lnTo>
                    <a:pt x="666" y="3593"/>
                  </a:lnTo>
                  <a:lnTo>
                    <a:pt x="649" y="3667"/>
                  </a:lnTo>
                  <a:lnTo>
                    <a:pt x="633" y="3740"/>
                  </a:lnTo>
                  <a:lnTo>
                    <a:pt x="617" y="3813"/>
                  </a:lnTo>
                  <a:lnTo>
                    <a:pt x="601" y="3886"/>
                  </a:lnTo>
                  <a:lnTo>
                    <a:pt x="585" y="3960"/>
                  </a:lnTo>
                  <a:lnTo>
                    <a:pt x="569" y="4033"/>
                  </a:lnTo>
                  <a:lnTo>
                    <a:pt x="553" y="4108"/>
                  </a:lnTo>
                  <a:lnTo>
                    <a:pt x="537" y="4182"/>
                  </a:lnTo>
                  <a:lnTo>
                    <a:pt x="522" y="4256"/>
                  </a:lnTo>
                  <a:lnTo>
                    <a:pt x="506" y="4330"/>
                  </a:lnTo>
                  <a:lnTo>
                    <a:pt x="491" y="4406"/>
                  </a:lnTo>
                  <a:lnTo>
                    <a:pt x="476" y="4483"/>
                  </a:lnTo>
                  <a:lnTo>
                    <a:pt x="461" y="4559"/>
                  </a:lnTo>
                  <a:lnTo>
                    <a:pt x="447" y="4636"/>
                  </a:lnTo>
                  <a:lnTo>
                    <a:pt x="433" y="4714"/>
                  </a:lnTo>
                  <a:lnTo>
                    <a:pt x="419" y="4791"/>
                  </a:lnTo>
                  <a:lnTo>
                    <a:pt x="405" y="4868"/>
                  </a:lnTo>
                  <a:lnTo>
                    <a:pt x="392" y="4946"/>
                  </a:lnTo>
                  <a:lnTo>
                    <a:pt x="380" y="5024"/>
                  </a:lnTo>
                  <a:lnTo>
                    <a:pt x="367" y="5100"/>
                  </a:lnTo>
                  <a:lnTo>
                    <a:pt x="356" y="5177"/>
                  </a:lnTo>
                  <a:lnTo>
                    <a:pt x="346" y="5253"/>
                  </a:lnTo>
                  <a:lnTo>
                    <a:pt x="335" y="5328"/>
                  </a:lnTo>
                  <a:lnTo>
                    <a:pt x="320" y="5442"/>
                  </a:lnTo>
                  <a:lnTo>
                    <a:pt x="304" y="5555"/>
                  </a:lnTo>
                  <a:lnTo>
                    <a:pt x="289" y="5668"/>
                  </a:lnTo>
                  <a:lnTo>
                    <a:pt x="275" y="5781"/>
                  </a:lnTo>
                  <a:lnTo>
                    <a:pt x="259" y="5896"/>
                  </a:lnTo>
                  <a:lnTo>
                    <a:pt x="244" y="6009"/>
                  </a:lnTo>
                  <a:lnTo>
                    <a:pt x="229" y="6124"/>
                  </a:lnTo>
                  <a:lnTo>
                    <a:pt x="214" y="6238"/>
                  </a:lnTo>
                  <a:lnTo>
                    <a:pt x="199" y="6352"/>
                  </a:lnTo>
                  <a:lnTo>
                    <a:pt x="185" y="6467"/>
                  </a:lnTo>
                  <a:lnTo>
                    <a:pt x="173" y="6581"/>
                  </a:lnTo>
                  <a:lnTo>
                    <a:pt x="160" y="6697"/>
                  </a:lnTo>
                  <a:lnTo>
                    <a:pt x="148" y="6811"/>
                  </a:lnTo>
                  <a:lnTo>
                    <a:pt x="137" y="6927"/>
                  </a:lnTo>
                  <a:lnTo>
                    <a:pt x="127" y="7042"/>
                  </a:lnTo>
                  <a:lnTo>
                    <a:pt x="119" y="7158"/>
                  </a:lnTo>
                  <a:lnTo>
                    <a:pt x="105" y="7319"/>
                  </a:lnTo>
                  <a:lnTo>
                    <a:pt x="92" y="7481"/>
                  </a:lnTo>
                  <a:lnTo>
                    <a:pt x="79" y="7643"/>
                  </a:lnTo>
                  <a:lnTo>
                    <a:pt x="65" y="7805"/>
                  </a:lnTo>
                  <a:lnTo>
                    <a:pt x="54" y="7967"/>
                  </a:lnTo>
                  <a:lnTo>
                    <a:pt x="42" y="8130"/>
                  </a:lnTo>
                  <a:lnTo>
                    <a:pt x="31" y="8293"/>
                  </a:lnTo>
                  <a:lnTo>
                    <a:pt x="22" y="8456"/>
                  </a:lnTo>
                  <a:lnTo>
                    <a:pt x="14" y="8619"/>
                  </a:lnTo>
                  <a:lnTo>
                    <a:pt x="8" y="8782"/>
                  </a:lnTo>
                  <a:lnTo>
                    <a:pt x="3" y="8946"/>
                  </a:lnTo>
                  <a:lnTo>
                    <a:pt x="0" y="9109"/>
                  </a:lnTo>
                  <a:lnTo>
                    <a:pt x="0" y="9190"/>
                  </a:lnTo>
                  <a:lnTo>
                    <a:pt x="0" y="9273"/>
                  </a:lnTo>
                  <a:lnTo>
                    <a:pt x="1" y="9354"/>
                  </a:lnTo>
                  <a:lnTo>
                    <a:pt x="2" y="9437"/>
                  </a:lnTo>
                  <a:lnTo>
                    <a:pt x="3" y="9518"/>
                  </a:lnTo>
                  <a:lnTo>
                    <a:pt x="7" y="9599"/>
                  </a:lnTo>
                  <a:lnTo>
                    <a:pt x="10" y="9681"/>
                  </a:lnTo>
                  <a:lnTo>
                    <a:pt x="14" y="9763"/>
                  </a:lnTo>
                  <a:lnTo>
                    <a:pt x="21" y="9885"/>
                  </a:lnTo>
                  <a:lnTo>
                    <a:pt x="27" y="10006"/>
                  </a:lnTo>
                  <a:lnTo>
                    <a:pt x="34" y="10128"/>
                  </a:lnTo>
                  <a:lnTo>
                    <a:pt x="41" y="10249"/>
                  </a:lnTo>
                  <a:lnTo>
                    <a:pt x="47" y="10369"/>
                  </a:lnTo>
                  <a:lnTo>
                    <a:pt x="54" y="10490"/>
                  </a:lnTo>
                  <a:lnTo>
                    <a:pt x="61" y="10611"/>
                  </a:lnTo>
                  <a:lnTo>
                    <a:pt x="68" y="10731"/>
                  </a:lnTo>
                  <a:lnTo>
                    <a:pt x="74" y="10851"/>
                  </a:lnTo>
                  <a:lnTo>
                    <a:pt x="82" y="10971"/>
                  </a:lnTo>
                  <a:lnTo>
                    <a:pt x="90" y="11091"/>
                  </a:lnTo>
                  <a:lnTo>
                    <a:pt x="98" y="11213"/>
                  </a:lnTo>
                  <a:lnTo>
                    <a:pt x="108" y="11333"/>
                  </a:lnTo>
                  <a:lnTo>
                    <a:pt x="117" y="11454"/>
                  </a:lnTo>
                  <a:lnTo>
                    <a:pt x="127" y="11575"/>
                  </a:lnTo>
                  <a:lnTo>
                    <a:pt x="138" y="11697"/>
                  </a:lnTo>
                  <a:lnTo>
                    <a:pt x="149" y="11811"/>
                  </a:lnTo>
                  <a:lnTo>
                    <a:pt x="160" y="11926"/>
                  </a:lnTo>
                  <a:lnTo>
                    <a:pt x="172" y="12040"/>
                  </a:lnTo>
                  <a:lnTo>
                    <a:pt x="184" y="12154"/>
                  </a:lnTo>
                  <a:lnTo>
                    <a:pt x="197" y="12269"/>
                  </a:lnTo>
                  <a:lnTo>
                    <a:pt x="209" y="12383"/>
                  </a:lnTo>
                  <a:lnTo>
                    <a:pt x="223" y="12498"/>
                  </a:lnTo>
                  <a:lnTo>
                    <a:pt x="237" y="12611"/>
                  </a:lnTo>
                  <a:lnTo>
                    <a:pt x="252" y="12725"/>
                  </a:lnTo>
                  <a:lnTo>
                    <a:pt x="267" y="12839"/>
                  </a:lnTo>
                  <a:lnTo>
                    <a:pt x="281" y="12953"/>
                  </a:lnTo>
                  <a:lnTo>
                    <a:pt x="298" y="13066"/>
                  </a:lnTo>
                  <a:lnTo>
                    <a:pt x="314" y="13180"/>
                  </a:lnTo>
                  <a:lnTo>
                    <a:pt x="331" y="13293"/>
                  </a:lnTo>
                  <a:lnTo>
                    <a:pt x="349" y="13406"/>
                  </a:lnTo>
                  <a:lnTo>
                    <a:pt x="366" y="13519"/>
                  </a:lnTo>
                  <a:lnTo>
                    <a:pt x="398" y="13707"/>
                  </a:lnTo>
                  <a:lnTo>
                    <a:pt x="433" y="13905"/>
                  </a:lnTo>
                  <a:lnTo>
                    <a:pt x="470" y="14110"/>
                  </a:lnTo>
                  <a:lnTo>
                    <a:pt x="511" y="14322"/>
                  </a:lnTo>
                  <a:lnTo>
                    <a:pt x="555" y="14538"/>
                  </a:lnTo>
                  <a:lnTo>
                    <a:pt x="602" y="14757"/>
                  </a:lnTo>
                  <a:lnTo>
                    <a:pt x="650" y="14979"/>
                  </a:lnTo>
                  <a:lnTo>
                    <a:pt x="701" y="15200"/>
                  </a:lnTo>
                  <a:lnTo>
                    <a:pt x="729" y="15311"/>
                  </a:lnTo>
                  <a:lnTo>
                    <a:pt x="755" y="15420"/>
                  </a:lnTo>
                  <a:lnTo>
                    <a:pt x="784" y="15530"/>
                  </a:lnTo>
                  <a:lnTo>
                    <a:pt x="811" y="15639"/>
                  </a:lnTo>
                  <a:lnTo>
                    <a:pt x="840" y="15747"/>
                  </a:lnTo>
                  <a:lnTo>
                    <a:pt x="870" y="15854"/>
                  </a:lnTo>
                  <a:lnTo>
                    <a:pt x="899" y="15959"/>
                  </a:lnTo>
                  <a:lnTo>
                    <a:pt x="929" y="16064"/>
                  </a:lnTo>
                  <a:lnTo>
                    <a:pt x="960" y="16165"/>
                  </a:lnTo>
                  <a:lnTo>
                    <a:pt x="991" y="16266"/>
                  </a:lnTo>
                  <a:lnTo>
                    <a:pt x="1022" y="16365"/>
                  </a:lnTo>
                  <a:lnTo>
                    <a:pt x="1054" y="16461"/>
                  </a:lnTo>
                  <a:lnTo>
                    <a:pt x="1086" y="16556"/>
                  </a:lnTo>
                  <a:lnTo>
                    <a:pt x="1119" y="16646"/>
                  </a:lnTo>
                  <a:lnTo>
                    <a:pt x="1152" y="16735"/>
                  </a:lnTo>
                  <a:lnTo>
                    <a:pt x="1185" y="16821"/>
                  </a:lnTo>
                  <a:lnTo>
                    <a:pt x="1225" y="16920"/>
                  </a:lnTo>
                  <a:lnTo>
                    <a:pt x="1267" y="17017"/>
                  </a:lnTo>
                  <a:lnTo>
                    <a:pt x="1288" y="17064"/>
                  </a:lnTo>
                  <a:lnTo>
                    <a:pt x="1310" y="17111"/>
                  </a:lnTo>
                  <a:lnTo>
                    <a:pt x="1332" y="17156"/>
                  </a:lnTo>
                  <a:lnTo>
                    <a:pt x="1354" y="17202"/>
                  </a:lnTo>
                  <a:lnTo>
                    <a:pt x="1377" y="17247"/>
                  </a:lnTo>
                  <a:lnTo>
                    <a:pt x="1399" y="17290"/>
                  </a:lnTo>
                  <a:lnTo>
                    <a:pt x="1423" y="17334"/>
                  </a:lnTo>
                  <a:lnTo>
                    <a:pt x="1447" y="17376"/>
                  </a:lnTo>
                  <a:lnTo>
                    <a:pt x="1471" y="17417"/>
                  </a:lnTo>
                  <a:lnTo>
                    <a:pt x="1496" y="17459"/>
                  </a:lnTo>
                  <a:lnTo>
                    <a:pt x="1521" y="17499"/>
                  </a:lnTo>
                  <a:lnTo>
                    <a:pt x="1546" y="17538"/>
                  </a:lnTo>
                  <a:lnTo>
                    <a:pt x="1572" y="17576"/>
                  </a:lnTo>
                  <a:lnTo>
                    <a:pt x="1598" y="17614"/>
                  </a:lnTo>
                  <a:lnTo>
                    <a:pt x="1625" y="17651"/>
                  </a:lnTo>
                  <a:lnTo>
                    <a:pt x="1652" y="17687"/>
                  </a:lnTo>
                  <a:lnTo>
                    <a:pt x="1680" y="17722"/>
                  </a:lnTo>
                  <a:lnTo>
                    <a:pt x="1707" y="17756"/>
                  </a:lnTo>
                  <a:lnTo>
                    <a:pt x="1736" y="17789"/>
                  </a:lnTo>
                  <a:lnTo>
                    <a:pt x="1764" y="17822"/>
                  </a:lnTo>
                  <a:lnTo>
                    <a:pt x="1794" y="17853"/>
                  </a:lnTo>
                  <a:lnTo>
                    <a:pt x="1824" y="17884"/>
                  </a:lnTo>
                  <a:lnTo>
                    <a:pt x="1854" y="17914"/>
                  </a:lnTo>
                  <a:lnTo>
                    <a:pt x="1885" y="17943"/>
                  </a:lnTo>
                  <a:lnTo>
                    <a:pt x="1917" y="17970"/>
                  </a:lnTo>
                  <a:lnTo>
                    <a:pt x="1947" y="17998"/>
                  </a:lnTo>
                  <a:lnTo>
                    <a:pt x="1980" y="18023"/>
                  </a:lnTo>
                  <a:lnTo>
                    <a:pt x="2013" y="18048"/>
                  </a:lnTo>
                  <a:lnTo>
                    <a:pt x="2052" y="18075"/>
                  </a:lnTo>
                  <a:lnTo>
                    <a:pt x="2091" y="18102"/>
                  </a:lnTo>
                  <a:lnTo>
                    <a:pt x="2132" y="18127"/>
                  </a:lnTo>
                  <a:lnTo>
                    <a:pt x="2173" y="18151"/>
                  </a:lnTo>
                  <a:lnTo>
                    <a:pt x="2215" y="18174"/>
                  </a:lnTo>
                  <a:lnTo>
                    <a:pt x="2259" y="18194"/>
                  </a:lnTo>
                  <a:lnTo>
                    <a:pt x="2303" y="18214"/>
                  </a:lnTo>
                  <a:lnTo>
                    <a:pt x="2349" y="18232"/>
                  </a:lnTo>
                  <a:lnTo>
                    <a:pt x="2397" y="18249"/>
                  </a:lnTo>
                  <a:lnTo>
                    <a:pt x="2446" y="18264"/>
                  </a:lnTo>
                  <a:lnTo>
                    <a:pt x="2497" y="18277"/>
                  </a:lnTo>
                  <a:lnTo>
                    <a:pt x="2549" y="18287"/>
                  </a:lnTo>
                  <a:lnTo>
                    <a:pt x="2576" y="18292"/>
                  </a:lnTo>
                  <a:lnTo>
                    <a:pt x="2603" y="18296"/>
                  </a:lnTo>
                  <a:lnTo>
                    <a:pt x="2631" y="18300"/>
                  </a:lnTo>
                  <a:lnTo>
                    <a:pt x="2658" y="18303"/>
                  </a:lnTo>
                  <a:lnTo>
                    <a:pt x="2687" y="18305"/>
                  </a:lnTo>
                  <a:lnTo>
                    <a:pt x="2716" y="18308"/>
                  </a:lnTo>
                  <a:lnTo>
                    <a:pt x="2745" y="18309"/>
                  </a:lnTo>
                  <a:lnTo>
                    <a:pt x="2776" y="18309"/>
                  </a:lnTo>
                  <a:lnTo>
                    <a:pt x="2835" y="18310"/>
                  </a:lnTo>
                  <a:lnTo>
                    <a:pt x="2896" y="18310"/>
                  </a:lnTo>
                  <a:lnTo>
                    <a:pt x="2957" y="18309"/>
                  </a:lnTo>
                  <a:lnTo>
                    <a:pt x="3017" y="18308"/>
                  </a:lnTo>
                  <a:lnTo>
                    <a:pt x="3079" y="18305"/>
                  </a:lnTo>
                  <a:lnTo>
                    <a:pt x="3140" y="18303"/>
                  </a:lnTo>
                  <a:lnTo>
                    <a:pt x="3200" y="18300"/>
                  </a:lnTo>
                  <a:lnTo>
                    <a:pt x="3262" y="18296"/>
                  </a:lnTo>
                  <a:lnTo>
                    <a:pt x="3323" y="18292"/>
                  </a:lnTo>
                  <a:lnTo>
                    <a:pt x="3384" y="18287"/>
                  </a:lnTo>
                  <a:lnTo>
                    <a:pt x="3444" y="18283"/>
                  </a:lnTo>
                  <a:lnTo>
                    <a:pt x="3505" y="18277"/>
                  </a:lnTo>
                  <a:lnTo>
                    <a:pt x="3565" y="18271"/>
                  </a:lnTo>
                  <a:lnTo>
                    <a:pt x="3625" y="18264"/>
                  </a:lnTo>
                  <a:lnTo>
                    <a:pt x="3686" y="18257"/>
                  </a:lnTo>
                  <a:lnTo>
                    <a:pt x="3745" y="18250"/>
                  </a:lnTo>
                  <a:lnTo>
                    <a:pt x="3829" y="18240"/>
                  </a:lnTo>
                  <a:lnTo>
                    <a:pt x="3912" y="18230"/>
                  </a:lnTo>
                  <a:lnTo>
                    <a:pt x="3995" y="18218"/>
                  </a:lnTo>
                  <a:lnTo>
                    <a:pt x="4076" y="18206"/>
                  </a:lnTo>
                  <a:lnTo>
                    <a:pt x="4157" y="18192"/>
                  </a:lnTo>
                  <a:lnTo>
                    <a:pt x="4236" y="18178"/>
                  </a:lnTo>
                  <a:lnTo>
                    <a:pt x="4316" y="18165"/>
                  </a:lnTo>
                  <a:lnTo>
                    <a:pt x="4395" y="18150"/>
                  </a:lnTo>
                  <a:lnTo>
                    <a:pt x="4473" y="18134"/>
                  </a:lnTo>
                  <a:lnTo>
                    <a:pt x="4549" y="18118"/>
                  </a:lnTo>
                  <a:lnTo>
                    <a:pt x="4627" y="18101"/>
                  </a:lnTo>
                  <a:lnTo>
                    <a:pt x="4704" y="18083"/>
                  </a:lnTo>
                  <a:lnTo>
                    <a:pt x="4779" y="18066"/>
                  </a:lnTo>
                  <a:lnTo>
                    <a:pt x="4855" y="18048"/>
                  </a:lnTo>
                  <a:lnTo>
                    <a:pt x="4931" y="18028"/>
                  </a:lnTo>
                  <a:lnTo>
                    <a:pt x="5006" y="18009"/>
                  </a:lnTo>
                  <a:lnTo>
                    <a:pt x="5156" y="17969"/>
                  </a:lnTo>
                  <a:lnTo>
                    <a:pt x="5305" y="17927"/>
                  </a:lnTo>
                  <a:lnTo>
                    <a:pt x="5455" y="17882"/>
                  </a:lnTo>
                  <a:lnTo>
                    <a:pt x="5603" y="17836"/>
                  </a:lnTo>
                  <a:lnTo>
                    <a:pt x="5753" y="17789"/>
                  </a:lnTo>
                  <a:lnTo>
                    <a:pt x="5904" y="17741"/>
                  </a:lnTo>
                  <a:lnTo>
                    <a:pt x="6056" y="17691"/>
                  </a:lnTo>
                  <a:lnTo>
                    <a:pt x="6211" y="17639"/>
                  </a:lnTo>
                  <a:lnTo>
                    <a:pt x="6273" y="17619"/>
                  </a:lnTo>
                  <a:lnTo>
                    <a:pt x="6368" y="17586"/>
                  </a:lnTo>
                  <a:lnTo>
                    <a:pt x="6483" y="17544"/>
                  </a:lnTo>
                  <a:lnTo>
                    <a:pt x="6608" y="17501"/>
                  </a:lnTo>
                  <a:lnTo>
                    <a:pt x="6729" y="17456"/>
                  </a:lnTo>
                  <a:lnTo>
                    <a:pt x="6837" y="17415"/>
                  </a:lnTo>
                  <a:lnTo>
                    <a:pt x="6881" y="17398"/>
                  </a:lnTo>
                  <a:lnTo>
                    <a:pt x="6917" y="17382"/>
                  </a:lnTo>
                  <a:lnTo>
                    <a:pt x="6943" y="17369"/>
                  </a:lnTo>
                  <a:lnTo>
                    <a:pt x="6959" y="17361"/>
                  </a:lnTo>
                  <a:lnTo>
                    <a:pt x="6994" y="17351"/>
                  </a:lnTo>
                  <a:lnTo>
                    <a:pt x="7046" y="17333"/>
                  </a:lnTo>
                  <a:lnTo>
                    <a:pt x="7116" y="17308"/>
                  </a:lnTo>
                  <a:lnTo>
                    <a:pt x="7200" y="17277"/>
                  </a:lnTo>
                  <a:lnTo>
                    <a:pt x="7294" y="17240"/>
                  </a:lnTo>
                  <a:lnTo>
                    <a:pt x="7397" y="17200"/>
                  </a:lnTo>
                  <a:lnTo>
                    <a:pt x="7507" y="17156"/>
                  </a:lnTo>
                  <a:lnTo>
                    <a:pt x="7621" y="17112"/>
                  </a:lnTo>
                  <a:lnTo>
                    <a:pt x="7734" y="17066"/>
                  </a:lnTo>
                  <a:lnTo>
                    <a:pt x="7846" y="17021"/>
                  </a:lnTo>
                  <a:lnTo>
                    <a:pt x="7955" y="16977"/>
                  </a:lnTo>
                  <a:lnTo>
                    <a:pt x="8057" y="16937"/>
                  </a:lnTo>
                  <a:lnTo>
                    <a:pt x="8148" y="16899"/>
                  </a:lnTo>
                  <a:lnTo>
                    <a:pt x="8228" y="16867"/>
                  </a:lnTo>
                  <a:lnTo>
                    <a:pt x="8295" y="16841"/>
                  </a:lnTo>
                  <a:lnTo>
                    <a:pt x="8344" y="16821"/>
                  </a:lnTo>
                  <a:lnTo>
                    <a:pt x="8396" y="16799"/>
                  </a:lnTo>
                  <a:lnTo>
                    <a:pt x="8454" y="16778"/>
                  </a:lnTo>
                  <a:lnTo>
                    <a:pt x="8513" y="16755"/>
                  </a:lnTo>
                  <a:lnTo>
                    <a:pt x="8574" y="16731"/>
                  </a:lnTo>
                  <a:lnTo>
                    <a:pt x="8633" y="16707"/>
                  </a:lnTo>
                  <a:lnTo>
                    <a:pt x="8690" y="16682"/>
                  </a:lnTo>
                  <a:lnTo>
                    <a:pt x="8744" y="16658"/>
                  </a:lnTo>
                  <a:lnTo>
                    <a:pt x="8792" y="16633"/>
                  </a:lnTo>
                  <a:lnTo>
                    <a:pt x="8829" y="16621"/>
                  </a:lnTo>
                  <a:lnTo>
                    <a:pt x="8872" y="16605"/>
                  </a:lnTo>
                  <a:lnTo>
                    <a:pt x="8918" y="16587"/>
                  </a:lnTo>
                  <a:lnTo>
                    <a:pt x="8965" y="16565"/>
                  </a:lnTo>
                  <a:lnTo>
                    <a:pt x="9013" y="16543"/>
                  </a:lnTo>
                  <a:lnTo>
                    <a:pt x="9059" y="16522"/>
                  </a:lnTo>
                  <a:lnTo>
                    <a:pt x="9100" y="16502"/>
                  </a:lnTo>
                  <a:lnTo>
                    <a:pt x="9137" y="16485"/>
                  </a:lnTo>
                  <a:lnTo>
                    <a:pt x="9178" y="16465"/>
                  </a:lnTo>
                  <a:lnTo>
                    <a:pt x="9220" y="16447"/>
                  </a:lnTo>
                  <a:lnTo>
                    <a:pt x="9263" y="16429"/>
                  </a:lnTo>
                  <a:lnTo>
                    <a:pt x="9304" y="16409"/>
                  </a:lnTo>
                  <a:lnTo>
                    <a:pt x="9346" y="16391"/>
                  </a:lnTo>
                  <a:lnTo>
                    <a:pt x="9388" y="16371"/>
                  </a:lnTo>
                  <a:lnTo>
                    <a:pt x="9430" y="16352"/>
                  </a:lnTo>
                  <a:lnTo>
                    <a:pt x="9471" y="16331"/>
                  </a:lnTo>
                  <a:lnTo>
                    <a:pt x="9550" y="16292"/>
                  </a:lnTo>
                  <a:lnTo>
                    <a:pt x="9633" y="16254"/>
                  </a:lnTo>
                  <a:lnTo>
                    <a:pt x="9720" y="16214"/>
                  </a:lnTo>
                  <a:lnTo>
                    <a:pt x="9807" y="16173"/>
                  </a:lnTo>
                  <a:lnTo>
                    <a:pt x="9894" y="16132"/>
                  </a:lnTo>
                  <a:lnTo>
                    <a:pt x="9978" y="16091"/>
                  </a:lnTo>
                  <a:lnTo>
                    <a:pt x="10018" y="16069"/>
                  </a:lnTo>
                  <a:lnTo>
                    <a:pt x="10057" y="16048"/>
                  </a:lnTo>
                  <a:lnTo>
                    <a:pt x="10093" y="16026"/>
                  </a:lnTo>
                  <a:lnTo>
                    <a:pt x="10129" y="16004"/>
                  </a:lnTo>
                  <a:lnTo>
                    <a:pt x="10153" y="15994"/>
                  </a:lnTo>
                  <a:lnTo>
                    <a:pt x="10184" y="15979"/>
                  </a:lnTo>
                  <a:lnTo>
                    <a:pt x="10220" y="15962"/>
                  </a:lnTo>
                  <a:lnTo>
                    <a:pt x="10263" y="15939"/>
                  </a:lnTo>
                  <a:lnTo>
                    <a:pt x="10363" y="15886"/>
                  </a:lnTo>
                  <a:lnTo>
                    <a:pt x="10482" y="15821"/>
                  </a:lnTo>
                  <a:lnTo>
                    <a:pt x="10614" y="15748"/>
                  </a:lnTo>
                  <a:lnTo>
                    <a:pt x="10756" y="15669"/>
                  </a:lnTo>
                  <a:lnTo>
                    <a:pt x="10903" y="15584"/>
                  </a:lnTo>
                  <a:lnTo>
                    <a:pt x="11053" y="15498"/>
                  </a:lnTo>
                  <a:lnTo>
                    <a:pt x="11202" y="15411"/>
                  </a:lnTo>
                  <a:lnTo>
                    <a:pt x="11344" y="15328"/>
                  </a:lnTo>
                  <a:lnTo>
                    <a:pt x="11477" y="15249"/>
                  </a:lnTo>
                  <a:lnTo>
                    <a:pt x="11597" y="15176"/>
                  </a:lnTo>
                  <a:lnTo>
                    <a:pt x="11700" y="15111"/>
                  </a:lnTo>
                  <a:lnTo>
                    <a:pt x="11781" y="15060"/>
                  </a:lnTo>
                  <a:lnTo>
                    <a:pt x="11813" y="15038"/>
                  </a:lnTo>
                  <a:lnTo>
                    <a:pt x="11838" y="15021"/>
                  </a:lnTo>
                  <a:lnTo>
                    <a:pt x="11857" y="15007"/>
                  </a:lnTo>
                  <a:lnTo>
                    <a:pt x="11867" y="14997"/>
                  </a:lnTo>
                  <a:lnTo>
                    <a:pt x="11879" y="14991"/>
                  </a:lnTo>
                  <a:lnTo>
                    <a:pt x="11898" y="14982"/>
                  </a:lnTo>
                  <a:lnTo>
                    <a:pt x="11919" y="14970"/>
                  </a:lnTo>
                  <a:lnTo>
                    <a:pt x="11947" y="14954"/>
                  </a:lnTo>
                  <a:lnTo>
                    <a:pt x="12012" y="14913"/>
                  </a:lnTo>
                  <a:lnTo>
                    <a:pt x="12090" y="14864"/>
                  </a:lnTo>
                  <a:lnTo>
                    <a:pt x="12179" y="14806"/>
                  </a:lnTo>
                  <a:lnTo>
                    <a:pt x="12276" y="14741"/>
                  </a:lnTo>
                  <a:lnTo>
                    <a:pt x="12379" y="14672"/>
                  </a:lnTo>
                  <a:lnTo>
                    <a:pt x="12485" y="14600"/>
                  </a:lnTo>
                  <a:lnTo>
                    <a:pt x="12590" y="14528"/>
                  </a:lnTo>
                  <a:lnTo>
                    <a:pt x="12694" y="14457"/>
                  </a:lnTo>
                  <a:lnTo>
                    <a:pt x="12791" y="14388"/>
                  </a:lnTo>
                  <a:lnTo>
                    <a:pt x="12883" y="14324"/>
                  </a:lnTo>
                  <a:lnTo>
                    <a:pt x="12963" y="14267"/>
                  </a:lnTo>
                  <a:lnTo>
                    <a:pt x="13031" y="14218"/>
                  </a:lnTo>
                  <a:lnTo>
                    <a:pt x="13083" y="14179"/>
                  </a:lnTo>
                  <a:lnTo>
                    <a:pt x="13116" y="14152"/>
                  </a:lnTo>
                  <a:lnTo>
                    <a:pt x="13131" y="14143"/>
                  </a:lnTo>
                  <a:lnTo>
                    <a:pt x="13152" y="14131"/>
                  </a:lnTo>
                  <a:lnTo>
                    <a:pt x="13179" y="14112"/>
                  </a:lnTo>
                  <a:lnTo>
                    <a:pt x="13212" y="14088"/>
                  </a:lnTo>
                  <a:lnTo>
                    <a:pt x="13294" y="14030"/>
                  </a:lnTo>
                  <a:lnTo>
                    <a:pt x="13392" y="13958"/>
                  </a:lnTo>
                  <a:lnTo>
                    <a:pt x="13505" y="13873"/>
                  </a:lnTo>
                  <a:lnTo>
                    <a:pt x="13628" y="13779"/>
                  </a:lnTo>
                  <a:lnTo>
                    <a:pt x="13758" y="13680"/>
                  </a:lnTo>
                  <a:lnTo>
                    <a:pt x="13891" y="13578"/>
                  </a:lnTo>
                  <a:lnTo>
                    <a:pt x="14024" y="13475"/>
                  </a:lnTo>
                  <a:lnTo>
                    <a:pt x="14153" y="13374"/>
                  </a:lnTo>
                  <a:lnTo>
                    <a:pt x="14274" y="13278"/>
                  </a:lnTo>
                  <a:lnTo>
                    <a:pt x="14385" y="13190"/>
                  </a:lnTo>
                  <a:lnTo>
                    <a:pt x="14481" y="13112"/>
                  </a:lnTo>
                  <a:lnTo>
                    <a:pt x="14559" y="13048"/>
                  </a:lnTo>
                  <a:lnTo>
                    <a:pt x="14590" y="13022"/>
                  </a:lnTo>
                  <a:lnTo>
                    <a:pt x="14615" y="13000"/>
                  </a:lnTo>
                  <a:lnTo>
                    <a:pt x="14634" y="12982"/>
                  </a:lnTo>
                  <a:lnTo>
                    <a:pt x="14645" y="12970"/>
                  </a:lnTo>
                  <a:lnTo>
                    <a:pt x="14658" y="12963"/>
                  </a:lnTo>
                  <a:lnTo>
                    <a:pt x="14673" y="12954"/>
                  </a:lnTo>
                  <a:lnTo>
                    <a:pt x="14690" y="12942"/>
                  </a:lnTo>
                  <a:lnTo>
                    <a:pt x="14708" y="12928"/>
                  </a:lnTo>
                  <a:lnTo>
                    <a:pt x="14751" y="12895"/>
                  </a:lnTo>
                  <a:lnTo>
                    <a:pt x="14802" y="12854"/>
                  </a:lnTo>
                  <a:lnTo>
                    <a:pt x="14857" y="12807"/>
                  </a:lnTo>
                  <a:lnTo>
                    <a:pt x="14917" y="12756"/>
                  </a:lnTo>
                  <a:lnTo>
                    <a:pt x="14979" y="12701"/>
                  </a:lnTo>
                  <a:lnTo>
                    <a:pt x="15044" y="12645"/>
                  </a:lnTo>
                  <a:lnTo>
                    <a:pt x="15110" y="12587"/>
                  </a:lnTo>
                  <a:lnTo>
                    <a:pt x="15175" y="12530"/>
                  </a:lnTo>
                  <a:lnTo>
                    <a:pt x="15238" y="12475"/>
                  </a:lnTo>
                  <a:lnTo>
                    <a:pt x="15298" y="12421"/>
                  </a:lnTo>
                  <a:lnTo>
                    <a:pt x="15354" y="12372"/>
                  </a:lnTo>
                  <a:lnTo>
                    <a:pt x="15405" y="12328"/>
                  </a:lnTo>
                  <a:lnTo>
                    <a:pt x="15451" y="12291"/>
                  </a:lnTo>
                  <a:lnTo>
                    <a:pt x="15487" y="12261"/>
                  </a:lnTo>
                  <a:lnTo>
                    <a:pt x="15508" y="12245"/>
                  </a:lnTo>
                  <a:lnTo>
                    <a:pt x="15520" y="12233"/>
                  </a:lnTo>
                  <a:lnTo>
                    <a:pt x="15534" y="12220"/>
                  </a:lnTo>
                  <a:lnTo>
                    <a:pt x="15555" y="12200"/>
                  </a:lnTo>
                  <a:lnTo>
                    <a:pt x="15765" y="12013"/>
                  </a:lnTo>
                  <a:lnTo>
                    <a:pt x="15798" y="11979"/>
                  </a:lnTo>
                  <a:lnTo>
                    <a:pt x="15830" y="11947"/>
                  </a:lnTo>
                  <a:lnTo>
                    <a:pt x="15863" y="11915"/>
                  </a:lnTo>
                  <a:lnTo>
                    <a:pt x="15895" y="11884"/>
                  </a:lnTo>
                  <a:lnTo>
                    <a:pt x="15927" y="11853"/>
                  </a:lnTo>
                  <a:lnTo>
                    <a:pt x="15959" y="11823"/>
                  </a:lnTo>
                  <a:lnTo>
                    <a:pt x="15992" y="11790"/>
                  </a:lnTo>
                  <a:lnTo>
                    <a:pt x="16025" y="11758"/>
                  </a:lnTo>
                  <a:lnTo>
                    <a:pt x="16052" y="11733"/>
                  </a:lnTo>
                  <a:lnTo>
                    <a:pt x="16089" y="11696"/>
                  </a:lnTo>
                  <a:lnTo>
                    <a:pt x="16136" y="11649"/>
                  </a:lnTo>
                  <a:lnTo>
                    <a:pt x="16190" y="11595"/>
                  </a:lnTo>
                  <a:lnTo>
                    <a:pt x="16248" y="11535"/>
                  </a:lnTo>
                  <a:lnTo>
                    <a:pt x="16311" y="11470"/>
                  </a:lnTo>
                  <a:lnTo>
                    <a:pt x="16377" y="11403"/>
                  </a:lnTo>
                  <a:lnTo>
                    <a:pt x="16443" y="11335"/>
                  </a:lnTo>
                  <a:lnTo>
                    <a:pt x="16508" y="11268"/>
                  </a:lnTo>
                  <a:lnTo>
                    <a:pt x="16571" y="11202"/>
                  </a:lnTo>
                  <a:lnTo>
                    <a:pt x="16629" y="11140"/>
                  </a:lnTo>
                  <a:lnTo>
                    <a:pt x="16681" y="11084"/>
                  </a:lnTo>
                  <a:lnTo>
                    <a:pt x="16726" y="11036"/>
                  </a:lnTo>
                  <a:lnTo>
                    <a:pt x="16761" y="10997"/>
                  </a:lnTo>
                  <a:lnTo>
                    <a:pt x="16786" y="10969"/>
                  </a:lnTo>
                  <a:lnTo>
                    <a:pt x="16797" y="10953"/>
                  </a:lnTo>
                  <a:lnTo>
                    <a:pt x="16818" y="10935"/>
                  </a:lnTo>
                  <a:lnTo>
                    <a:pt x="16837" y="10915"/>
                  </a:lnTo>
                  <a:lnTo>
                    <a:pt x="16856" y="10896"/>
                  </a:lnTo>
                  <a:lnTo>
                    <a:pt x="16874" y="10875"/>
                  </a:lnTo>
                  <a:lnTo>
                    <a:pt x="16908" y="10833"/>
                  </a:lnTo>
                  <a:lnTo>
                    <a:pt x="16943" y="10789"/>
                  </a:lnTo>
                  <a:lnTo>
                    <a:pt x="17006" y="10707"/>
                  </a:lnTo>
                  <a:lnTo>
                    <a:pt x="17067" y="10626"/>
                  </a:lnTo>
                  <a:lnTo>
                    <a:pt x="17128" y="10543"/>
                  </a:lnTo>
                  <a:lnTo>
                    <a:pt x="17185" y="10462"/>
                  </a:lnTo>
                  <a:lnTo>
                    <a:pt x="17214" y="10421"/>
                  </a:lnTo>
                  <a:lnTo>
                    <a:pt x="17241" y="10379"/>
                  </a:lnTo>
                  <a:lnTo>
                    <a:pt x="17269" y="10337"/>
                  </a:lnTo>
                  <a:lnTo>
                    <a:pt x="17295" y="10296"/>
                  </a:lnTo>
                  <a:lnTo>
                    <a:pt x="17321" y="10254"/>
                  </a:lnTo>
                  <a:lnTo>
                    <a:pt x="17347" y="10211"/>
                  </a:lnTo>
                  <a:lnTo>
                    <a:pt x="17372" y="10169"/>
                  </a:lnTo>
                  <a:lnTo>
                    <a:pt x="17396" y="10125"/>
                  </a:lnTo>
                  <a:lnTo>
                    <a:pt x="17419" y="10081"/>
                  </a:lnTo>
                  <a:lnTo>
                    <a:pt x="17442" y="10037"/>
                  </a:lnTo>
                  <a:lnTo>
                    <a:pt x="17463" y="9992"/>
                  </a:lnTo>
                  <a:lnTo>
                    <a:pt x="17485" y="9946"/>
                  </a:lnTo>
                  <a:lnTo>
                    <a:pt x="17505" y="9900"/>
                  </a:lnTo>
                  <a:lnTo>
                    <a:pt x="17524" y="9853"/>
                  </a:lnTo>
                  <a:lnTo>
                    <a:pt x="17543" y="9805"/>
                  </a:lnTo>
                  <a:lnTo>
                    <a:pt x="17561" y="9757"/>
                  </a:lnTo>
                  <a:lnTo>
                    <a:pt x="17578" y="9708"/>
                  </a:lnTo>
                  <a:lnTo>
                    <a:pt x="17594" y="9657"/>
                  </a:lnTo>
                  <a:lnTo>
                    <a:pt x="17609" y="9606"/>
                  </a:lnTo>
                  <a:lnTo>
                    <a:pt x="17622" y="9553"/>
                  </a:lnTo>
                  <a:lnTo>
                    <a:pt x="17636" y="9501"/>
                  </a:lnTo>
                  <a:lnTo>
                    <a:pt x="17648" y="9446"/>
                  </a:lnTo>
                  <a:lnTo>
                    <a:pt x="17659" y="9391"/>
                  </a:lnTo>
                  <a:lnTo>
                    <a:pt x="17669" y="9334"/>
                  </a:lnTo>
                  <a:lnTo>
                    <a:pt x="17673" y="9309"/>
                  </a:lnTo>
                  <a:lnTo>
                    <a:pt x="17675" y="9283"/>
                  </a:lnTo>
                  <a:lnTo>
                    <a:pt x="17675" y="9255"/>
                  </a:lnTo>
                  <a:lnTo>
                    <a:pt x="17674" y="9226"/>
                  </a:lnTo>
                  <a:lnTo>
                    <a:pt x="17672" y="9196"/>
                  </a:lnTo>
                  <a:lnTo>
                    <a:pt x="17669" y="9165"/>
                  </a:lnTo>
                  <a:lnTo>
                    <a:pt x="17665" y="9133"/>
                  </a:lnTo>
                  <a:lnTo>
                    <a:pt x="17659" y="9101"/>
                  </a:lnTo>
                  <a:lnTo>
                    <a:pt x="17653" y="9068"/>
                  </a:lnTo>
                  <a:lnTo>
                    <a:pt x="17645" y="9034"/>
                  </a:lnTo>
                  <a:lnTo>
                    <a:pt x="17637" y="8999"/>
                  </a:lnTo>
                  <a:lnTo>
                    <a:pt x="17629" y="8965"/>
                  </a:lnTo>
                  <a:lnTo>
                    <a:pt x="17609" y="8895"/>
                  </a:lnTo>
                  <a:lnTo>
                    <a:pt x="17587" y="8825"/>
                  </a:lnTo>
                  <a:lnTo>
                    <a:pt x="17563" y="8757"/>
                  </a:lnTo>
                  <a:lnTo>
                    <a:pt x="17539" y="8689"/>
                  </a:lnTo>
                  <a:lnTo>
                    <a:pt x="17513" y="8624"/>
                  </a:lnTo>
                  <a:lnTo>
                    <a:pt x="17487" y="8563"/>
                  </a:lnTo>
                  <a:lnTo>
                    <a:pt x="17462" y="8506"/>
                  </a:lnTo>
                  <a:lnTo>
                    <a:pt x="17437" y="8455"/>
                  </a:lnTo>
                  <a:lnTo>
                    <a:pt x="17415" y="8408"/>
                  </a:lnTo>
                  <a:lnTo>
                    <a:pt x="17394" y="8369"/>
                  </a:lnTo>
                  <a:lnTo>
                    <a:pt x="17360" y="8310"/>
                  </a:lnTo>
                  <a:lnTo>
                    <a:pt x="17328" y="8254"/>
                  </a:lnTo>
                  <a:lnTo>
                    <a:pt x="17297" y="8203"/>
                  </a:lnTo>
                  <a:lnTo>
                    <a:pt x="17268" y="8155"/>
                  </a:lnTo>
                  <a:lnTo>
                    <a:pt x="17239" y="8109"/>
                  </a:lnTo>
                  <a:lnTo>
                    <a:pt x="17210" y="8066"/>
                  </a:lnTo>
                  <a:lnTo>
                    <a:pt x="17182" y="8023"/>
                  </a:lnTo>
                  <a:lnTo>
                    <a:pt x="17153" y="7981"/>
                  </a:lnTo>
                  <a:lnTo>
                    <a:pt x="17123" y="7941"/>
                  </a:lnTo>
                  <a:lnTo>
                    <a:pt x="17093" y="7900"/>
                  </a:lnTo>
                  <a:lnTo>
                    <a:pt x="17062" y="7858"/>
                  </a:lnTo>
                  <a:lnTo>
                    <a:pt x="17029" y="7816"/>
                  </a:lnTo>
                  <a:lnTo>
                    <a:pt x="16958" y="7727"/>
                  </a:lnTo>
                  <a:lnTo>
                    <a:pt x="16877" y="7627"/>
                  </a:lnTo>
                  <a:lnTo>
                    <a:pt x="16843" y="7585"/>
                  </a:lnTo>
                  <a:lnTo>
                    <a:pt x="16805" y="7540"/>
                  </a:lnTo>
                  <a:lnTo>
                    <a:pt x="16766" y="7493"/>
                  </a:lnTo>
                  <a:lnTo>
                    <a:pt x="16725" y="7446"/>
                  </a:lnTo>
                  <a:lnTo>
                    <a:pt x="16641" y="7350"/>
                  </a:lnTo>
                  <a:lnTo>
                    <a:pt x="16551" y="7253"/>
                  </a:lnTo>
                  <a:lnTo>
                    <a:pt x="16462" y="7157"/>
                  </a:lnTo>
                  <a:lnTo>
                    <a:pt x="16373" y="7065"/>
                  </a:lnTo>
                  <a:lnTo>
                    <a:pt x="16287" y="6978"/>
                  </a:lnTo>
                  <a:lnTo>
                    <a:pt x="16207" y="6899"/>
                  </a:lnTo>
                  <a:lnTo>
                    <a:pt x="16179" y="6872"/>
                  </a:lnTo>
                  <a:lnTo>
                    <a:pt x="16153" y="6842"/>
                  </a:lnTo>
                  <a:lnTo>
                    <a:pt x="16127" y="6811"/>
                  </a:lnTo>
                  <a:lnTo>
                    <a:pt x="16099" y="6779"/>
                  </a:lnTo>
                  <a:lnTo>
                    <a:pt x="16071" y="6747"/>
                  </a:lnTo>
                  <a:lnTo>
                    <a:pt x="16042" y="6715"/>
                  </a:lnTo>
                  <a:lnTo>
                    <a:pt x="16011" y="6683"/>
                  </a:lnTo>
                  <a:lnTo>
                    <a:pt x="15979" y="6652"/>
                  </a:lnTo>
                  <a:lnTo>
                    <a:pt x="14313" y="5186"/>
                  </a:lnTo>
                  <a:lnTo>
                    <a:pt x="14230" y="5121"/>
                  </a:lnTo>
                  <a:lnTo>
                    <a:pt x="14144" y="5052"/>
                  </a:lnTo>
                  <a:lnTo>
                    <a:pt x="14058" y="4981"/>
                  </a:lnTo>
                  <a:lnTo>
                    <a:pt x="13972" y="4911"/>
                  </a:lnTo>
                  <a:lnTo>
                    <a:pt x="13885" y="4840"/>
                  </a:lnTo>
                  <a:lnTo>
                    <a:pt x="13797" y="4769"/>
                  </a:lnTo>
                  <a:lnTo>
                    <a:pt x="13709" y="4700"/>
                  </a:lnTo>
                  <a:lnTo>
                    <a:pt x="13622" y="4634"/>
                  </a:lnTo>
                  <a:lnTo>
                    <a:pt x="13528" y="4565"/>
                  </a:lnTo>
                  <a:lnTo>
                    <a:pt x="13437" y="4496"/>
                  </a:lnTo>
                  <a:lnTo>
                    <a:pt x="13348" y="4430"/>
                  </a:lnTo>
                  <a:lnTo>
                    <a:pt x="13259" y="4364"/>
                  </a:lnTo>
                  <a:lnTo>
                    <a:pt x="13172" y="4299"/>
                  </a:lnTo>
                  <a:lnTo>
                    <a:pt x="13085" y="4234"/>
                  </a:lnTo>
                  <a:lnTo>
                    <a:pt x="12999" y="4170"/>
                  </a:lnTo>
                  <a:lnTo>
                    <a:pt x="12913" y="4107"/>
                  </a:lnTo>
                  <a:lnTo>
                    <a:pt x="12826" y="4043"/>
                  </a:lnTo>
                  <a:lnTo>
                    <a:pt x="12738" y="3980"/>
                  </a:lnTo>
                  <a:lnTo>
                    <a:pt x="12650" y="3916"/>
                  </a:lnTo>
                  <a:lnTo>
                    <a:pt x="12559" y="3852"/>
                  </a:lnTo>
                  <a:lnTo>
                    <a:pt x="12468" y="3787"/>
                  </a:lnTo>
                  <a:lnTo>
                    <a:pt x="12373" y="3722"/>
                  </a:lnTo>
                  <a:lnTo>
                    <a:pt x="12276" y="3655"/>
                  </a:lnTo>
                  <a:lnTo>
                    <a:pt x="12177" y="3589"/>
                  </a:lnTo>
                  <a:lnTo>
                    <a:pt x="12083" y="3525"/>
                  </a:lnTo>
                  <a:lnTo>
                    <a:pt x="11988" y="3463"/>
                  </a:lnTo>
                  <a:lnTo>
                    <a:pt x="11893" y="3402"/>
                  </a:lnTo>
                  <a:lnTo>
                    <a:pt x="11798" y="3340"/>
                  </a:lnTo>
                  <a:lnTo>
                    <a:pt x="11702" y="3280"/>
                  </a:lnTo>
                  <a:lnTo>
                    <a:pt x="11606" y="3219"/>
                  </a:lnTo>
                  <a:lnTo>
                    <a:pt x="11509" y="3158"/>
                  </a:lnTo>
                  <a:lnTo>
                    <a:pt x="11411" y="3097"/>
                  </a:lnTo>
                  <a:lnTo>
                    <a:pt x="11318" y="3037"/>
                  </a:lnTo>
                  <a:lnTo>
                    <a:pt x="11222" y="2979"/>
                  </a:lnTo>
                  <a:lnTo>
                    <a:pt x="11125" y="2920"/>
                  </a:lnTo>
                  <a:lnTo>
                    <a:pt x="11028" y="2863"/>
                  </a:lnTo>
                  <a:lnTo>
                    <a:pt x="10930" y="2806"/>
                  </a:lnTo>
                  <a:lnTo>
                    <a:pt x="10831" y="2749"/>
                  </a:lnTo>
                  <a:lnTo>
                    <a:pt x="10732" y="2692"/>
                  </a:lnTo>
                  <a:lnTo>
                    <a:pt x="10631" y="2635"/>
                  </a:lnTo>
                  <a:lnTo>
                    <a:pt x="10529" y="2579"/>
                  </a:lnTo>
                  <a:lnTo>
                    <a:pt x="10427" y="2523"/>
                  </a:lnTo>
                  <a:lnTo>
                    <a:pt x="10326" y="2468"/>
                  </a:lnTo>
                  <a:lnTo>
                    <a:pt x="10223" y="2413"/>
                  </a:lnTo>
                  <a:lnTo>
                    <a:pt x="10120" y="2359"/>
                  </a:lnTo>
                  <a:lnTo>
                    <a:pt x="10015" y="2305"/>
                  </a:lnTo>
                  <a:lnTo>
                    <a:pt x="9911" y="2251"/>
                  </a:lnTo>
                  <a:lnTo>
                    <a:pt x="9807" y="2198"/>
                  </a:lnTo>
                  <a:lnTo>
                    <a:pt x="9735" y="2162"/>
                  </a:lnTo>
                  <a:lnTo>
                    <a:pt x="9660" y="2124"/>
                  </a:lnTo>
                  <a:lnTo>
                    <a:pt x="9583" y="2086"/>
                  </a:lnTo>
                  <a:lnTo>
                    <a:pt x="9504" y="2047"/>
                  </a:lnTo>
                  <a:lnTo>
                    <a:pt x="9423" y="2010"/>
                  </a:lnTo>
                  <a:lnTo>
                    <a:pt x="9340" y="1971"/>
                  </a:lnTo>
                  <a:lnTo>
                    <a:pt x="9258" y="1932"/>
                  </a:lnTo>
                  <a:lnTo>
                    <a:pt x="9174" y="1893"/>
                  </a:lnTo>
                  <a:lnTo>
                    <a:pt x="9091" y="1855"/>
                  </a:lnTo>
                  <a:lnTo>
                    <a:pt x="9006" y="1816"/>
                  </a:lnTo>
                  <a:lnTo>
                    <a:pt x="8923" y="1780"/>
                  </a:lnTo>
                  <a:lnTo>
                    <a:pt x="8840" y="1743"/>
                  </a:lnTo>
                  <a:lnTo>
                    <a:pt x="8759" y="1707"/>
                  </a:lnTo>
                  <a:lnTo>
                    <a:pt x="8679" y="1673"/>
                  </a:lnTo>
                  <a:lnTo>
                    <a:pt x="8600" y="1640"/>
                  </a:lnTo>
                  <a:lnTo>
                    <a:pt x="8523" y="1608"/>
                  </a:lnTo>
                  <a:lnTo>
                    <a:pt x="8472" y="1587"/>
                  </a:lnTo>
                  <a:lnTo>
                    <a:pt x="8417" y="1562"/>
                  </a:lnTo>
                  <a:lnTo>
                    <a:pt x="8360" y="1537"/>
                  </a:lnTo>
                  <a:lnTo>
                    <a:pt x="8300" y="1511"/>
                  </a:lnTo>
                  <a:lnTo>
                    <a:pt x="8242" y="1485"/>
                  </a:lnTo>
                  <a:lnTo>
                    <a:pt x="8184" y="1461"/>
                  </a:lnTo>
                  <a:lnTo>
                    <a:pt x="8156" y="1451"/>
                  </a:lnTo>
                  <a:lnTo>
                    <a:pt x="8129" y="1442"/>
                  </a:lnTo>
                  <a:lnTo>
                    <a:pt x="8102" y="1433"/>
                  </a:lnTo>
                  <a:lnTo>
                    <a:pt x="8078" y="1426"/>
                  </a:lnTo>
                  <a:close/>
                </a:path>
              </a:pathLst>
            </a:custGeom>
            <a:solidFill>
              <a:schemeClr val="accent1"/>
            </a:solidFill>
            <a:ln cap="sq">
              <a:noFill/>
            </a:ln>
          </p:spPr>
          <p:txBody>
            <a:bodyPr vert="horz" wrap="square" lIns="91440" tIns="45720" rIns="91440" bIns="45720" rtlCol="0" anchor="t"/>
            <a:lstStyle/>
            <a:p>
              <a:pPr algn="l"/>
              <a:endParaRPr kumimoji="1" lang="zh-CN" altLang="en-US"/>
            </a:p>
          </p:txBody>
        </p:sp>
      </p:grpSp>
      <p:sp>
        <p:nvSpPr>
          <p:cNvPr id="10" name="标题 1"/>
          <p:cNvSpPr txBox="1"/>
          <p:nvPr/>
        </p:nvSpPr>
        <p:spPr>
          <a:xfrm>
            <a:off x="1077269" y="2566826"/>
            <a:ext cx="3349443" cy="1994431"/>
          </a:xfrm>
          <a:prstGeom prst="rect">
            <a:avLst/>
          </a:prstGeom>
          <a:noFill/>
          <a:ln>
            <a:noFill/>
          </a:ln>
        </p:spPr>
        <p:txBody>
          <a:bodyPr vert="horz" wrap="square" lIns="0" tIns="0" rIns="0" bIns="0" rtlCol="0" anchor="t"/>
          <a:lstStyle/>
          <a:p>
            <a:pPr algn="ctr"/>
            <a:r>
              <a:rPr kumimoji="1" lang="en-US" altLang="zh-CN" sz="1400" dirty="0">
                <a:ln w="12700">
                  <a:noFill/>
                </a:ln>
                <a:solidFill>
                  <a:schemeClr val="tx1">
                    <a:lumMod val="85000"/>
                    <a:lumOff val="15000"/>
                  </a:schemeClr>
                </a:solidFill>
                <a:latin typeface="Source Han Sans"/>
                <a:ea typeface="Source Han Sans"/>
                <a:cs typeface="Source Han Sans"/>
              </a:rPr>
              <a:t>Tableau会使用累计（聚合）为总和的销售额生成图表。用户可以按订单日期查看每年的总聚合销售额，即将鼠标指针移动至折线图上以查看对应年份的销售额，或者将数据点信息作为标签添加到用户创建的视图中。单击工具栏上的显示标记标签，可直观显示每年每类商品的销售额，结果如图所示。</a:t>
            </a:r>
            <a:endParaRPr kumimoji="1" lang="zh-CN" altLang="en-US" dirty="0"/>
          </a:p>
        </p:txBody>
      </p:sp>
      <p:sp>
        <p:nvSpPr>
          <p:cNvPr id="13" name="标题 1"/>
          <p:cNvSpPr txBox="1"/>
          <p:nvPr/>
        </p:nvSpPr>
        <p:spPr>
          <a:xfrm>
            <a:off x="438153" y="454500"/>
            <a:ext cx="6685308" cy="510950"/>
          </a:xfrm>
          <a:prstGeom prst="parallelogram">
            <a:avLst>
              <a:gd name="adj" fmla="val 42948"/>
            </a:avLst>
          </a:prstGeom>
          <a:gradFill>
            <a:gsLst>
              <a:gs pos="0">
                <a:schemeClr val="accent1">
                  <a:lumMod val="20000"/>
                  <a:lumOff val="80000"/>
                </a:schemeClr>
              </a:gs>
              <a:gs pos="89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4" name="标题 1"/>
          <p:cNvSpPr txBox="1"/>
          <p:nvPr/>
        </p:nvSpPr>
        <p:spPr>
          <a:xfrm>
            <a:off x="773150" y="475975"/>
            <a:ext cx="1074575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Tableau 图表可视化</a:t>
            </a:r>
            <a:endParaRPr kumimoji="1" lang="zh-CN" altLang="en-US"/>
          </a:p>
        </p:txBody>
      </p:sp>
      <p:sp>
        <p:nvSpPr>
          <p:cNvPr id="15" name="标题 1"/>
          <p:cNvSpPr txBox="1"/>
          <p:nvPr/>
        </p:nvSpPr>
        <p:spPr>
          <a:xfrm>
            <a:off x="169743" y="-1"/>
            <a:ext cx="603407" cy="965451"/>
          </a:xfrm>
          <a:prstGeom prst="parallelogram">
            <a:avLst>
              <a:gd name="adj" fmla="val 73502"/>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17" name="图片 16">
            <a:extLst>
              <a:ext uri="{FF2B5EF4-FFF2-40B4-BE49-F238E27FC236}">
                <a16:creationId xmlns:a16="http://schemas.microsoft.com/office/drawing/2014/main" id="{9BC515CC-9DD1-AB07-9F7E-2332360594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48003" y="1919134"/>
            <a:ext cx="6790388" cy="347506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987157" y="2092039"/>
            <a:ext cx="4609162" cy="3017903"/>
          </a:xfrm>
          <a:prstGeom prst="roundRect">
            <a:avLst>
              <a:gd name="adj" fmla="val 3293"/>
            </a:avLst>
          </a:prstGeom>
          <a:solidFill>
            <a:schemeClr val="bg1"/>
          </a:solidFill>
          <a:ln w="12700" cap="flat">
            <a:noFill/>
            <a:miter/>
          </a:ln>
          <a:effectLst>
            <a:outerShdw blurRad="63500" sx="102000" sy="102000" algn="ctr" rotWithShape="0">
              <a:schemeClr val="bg1">
                <a:lumMod val="85000"/>
                <a:alpha val="40000"/>
              </a:schemeClr>
            </a:outerShdw>
          </a:effectLst>
        </p:spPr>
        <p:txBody>
          <a:bodyPr vert="horz" wrap="square" lIns="91440" tIns="45720" rIns="91440" bIns="45720" rtlCol="0" anchor="ctr"/>
          <a:lstStyle/>
          <a:p>
            <a:pPr algn="ctr"/>
            <a:endParaRPr kumimoji="1" lang="zh-CN" altLang="en-US"/>
          </a:p>
        </p:txBody>
      </p:sp>
      <p:sp>
        <p:nvSpPr>
          <p:cNvPr id="5" name="标题 1"/>
          <p:cNvSpPr txBox="1"/>
          <p:nvPr/>
        </p:nvSpPr>
        <p:spPr>
          <a:xfrm>
            <a:off x="1122875" y="3251844"/>
            <a:ext cx="4193844" cy="1395835"/>
          </a:xfrm>
          <a:prstGeom prst="rect">
            <a:avLst/>
          </a:prstGeom>
          <a:noFill/>
          <a:ln>
            <a:noFill/>
          </a:ln>
        </p:spPr>
        <p:txBody>
          <a:bodyPr vert="horz" wrap="square" lIns="91440" tIns="45720" rIns="91440" bIns="45720" rtlCol="0" anchor="t"/>
          <a:lstStyle/>
          <a:p>
            <a:pPr algn="l"/>
            <a:r>
              <a:rPr kumimoji="1" lang="en-US" altLang="zh-CN" sz="1400" dirty="0">
                <a:ln w="12700">
                  <a:noFill/>
                </a:ln>
                <a:solidFill>
                  <a:schemeClr val="tx1">
                    <a:lumMod val="85000"/>
                    <a:lumOff val="15000"/>
                  </a:schemeClr>
                </a:solidFill>
                <a:latin typeface="Source Han Sans"/>
                <a:ea typeface="Source Han Sans"/>
                <a:cs typeface="Source Han Sans"/>
              </a:rPr>
              <a:t>关于视图的透视效果还有如下选择，可以设置条形图交换行列显示，或者组内排序。图所示的条形图就可以设置以年份为组别，每组内按不同商品类别的销售额进行排序。可以非常直观地反映出商场每年的销售额总体趋势是Technology（科技产品）高于Furniture（家具），</a:t>
            </a:r>
            <a:r>
              <a:rPr kumimoji="1" lang="en-US" altLang="zh-CN" sz="1400" dirty="0" err="1">
                <a:ln w="12700">
                  <a:noFill/>
                </a:ln>
                <a:solidFill>
                  <a:schemeClr val="tx1">
                    <a:lumMod val="85000"/>
                    <a:lumOff val="15000"/>
                  </a:schemeClr>
                </a:solidFill>
                <a:latin typeface="Source Han Sans"/>
                <a:ea typeface="Source Han Sans"/>
                <a:cs typeface="Source Han Sans"/>
              </a:rPr>
              <a:t>且高于Office</a:t>
            </a:r>
            <a:r>
              <a:rPr kumimoji="1" lang="en-US" altLang="zh-CN" sz="1400" dirty="0">
                <a:ln w="12700">
                  <a:noFill/>
                </a:ln>
                <a:solidFill>
                  <a:schemeClr val="tx1">
                    <a:lumMod val="85000"/>
                    <a:lumOff val="15000"/>
                  </a:schemeClr>
                </a:solidFill>
                <a:latin typeface="Source Han Sans"/>
                <a:ea typeface="Source Han Sans"/>
                <a:cs typeface="Source Han Sans"/>
              </a:rPr>
              <a:t> </a:t>
            </a:r>
            <a:r>
              <a:rPr kumimoji="1" lang="en-US" altLang="zh-CN" sz="1400" dirty="0" err="1">
                <a:ln w="12700">
                  <a:noFill/>
                </a:ln>
                <a:solidFill>
                  <a:schemeClr val="tx1">
                    <a:lumMod val="85000"/>
                    <a:lumOff val="15000"/>
                  </a:schemeClr>
                </a:solidFill>
                <a:latin typeface="Source Han Sans"/>
                <a:ea typeface="Source Han Sans"/>
                <a:cs typeface="Source Han Sans"/>
              </a:rPr>
              <a:t>Supplies（办公用品</a:t>
            </a:r>
            <a:r>
              <a:rPr kumimoji="1" lang="en-US" altLang="zh-CN" sz="1400" dirty="0">
                <a:ln w="12700">
                  <a:noFill/>
                </a:ln>
                <a:solidFill>
                  <a:schemeClr val="tx1">
                    <a:lumMod val="85000"/>
                    <a:lumOff val="15000"/>
                  </a:schemeClr>
                </a:solidFill>
                <a:latin typeface="Source Han Sans"/>
                <a:ea typeface="Source Han Sans"/>
                <a:cs typeface="Source Han Sans"/>
              </a:rPr>
              <a:t>）。</a:t>
            </a:r>
            <a:endParaRPr kumimoji="1" lang="zh-CN" altLang="en-US" dirty="0"/>
          </a:p>
        </p:txBody>
      </p:sp>
      <p:sp>
        <p:nvSpPr>
          <p:cNvPr id="6" name="标题 1"/>
          <p:cNvSpPr txBox="1"/>
          <p:nvPr/>
        </p:nvSpPr>
        <p:spPr>
          <a:xfrm>
            <a:off x="1122875" y="2633988"/>
            <a:ext cx="3108527" cy="415498"/>
          </a:xfrm>
          <a:prstGeom prst="rect">
            <a:avLst/>
          </a:prstGeom>
          <a:noFill/>
          <a:ln>
            <a:noFill/>
          </a:ln>
        </p:spPr>
        <p:txBody>
          <a:bodyPr vert="horz" wrap="square" lIns="91440" tIns="45720" rIns="91440" bIns="45720" rtlCol="0" anchor="t"/>
          <a:lstStyle/>
          <a:p>
            <a:pPr algn="l"/>
            <a:r>
              <a:rPr kumimoji="1" lang="en-US" altLang="zh-CN" sz="2000">
                <a:ln w="12700">
                  <a:noFill/>
                </a:ln>
                <a:solidFill>
                  <a:schemeClr val="accent1"/>
                </a:solidFill>
                <a:latin typeface="OPPOSans H"/>
                <a:ea typeface="OPPOSans H"/>
                <a:cs typeface="OPPOSans H"/>
              </a:rPr>
              <a:t>01</a:t>
            </a:r>
            <a:endParaRPr kumimoji="1" lang="zh-CN" altLang="en-US"/>
          </a:p>
        </p:txBody>
      </p:sp>
      <p:cxnSp>
        <p:nvCxnSpPr>
          <p:cNvPr id="7" name="标题 1"/>
          <p:cNvCxnSpPr/>
          <p:nvPr/>
        </p:nvCxnSpPr>
        <p:spPr>
          <a:xfrm>
            <a:off x="1159820" y="3147874"/>
            <a:ext cx="3702796" cy="0"/>
          </a:xfrm>
          <a:prstGeom prst="line">
            <a:avLst/>
          </a:prstGeom>
          <a:noFill/>
          <a:ln w="15716" cap="sq">
            <a:solidFill>
              <a:schemeClr val="bg1">
                <a:lumMod val="85000"/>
              </a:schemeClr>
            </a:solidFill>
            <a:miter/>
          </a:ln>
        </p:spPr>
      </p:cxnSp>
      <p:cxnSp>
        <p:nvCxnSpPr>
          <p:cNvPr id="8" name="标题 1"/>
          <p:cNvCxnSpPr/>
          <p:nvPr/>
        </p:nvCxnSpPr>
        <p:spPr>
          <a:xfrm>
            <a:off x="4862616" y="3147874"/>
            <a:ext cx="307072" cy="0"/>
          </a:xfrm>
          <a:prstGeom prst="line">
            <a:avLst/>
          </a:prstGeom>
          <a:noFill/>
          <a:ln w="44005" cap="sq">
            <a:solidFill>
              <a:schemeClr val="accent1"/>
            </a:solidFill>
            <a:miter/>
          </a:ln>
        </p:spPr>
      </p:cxnSp>
      <p:grpSp>
        <p:nvGrpSpPr>
          <p:cNvPr id="9" name="组合 8"/>
          <p:cNvGrpSpPr/>
          <p:nvPr/>
        </p:nvGrpSpPr>
        <p:grpSpPr>
          <a:xfrm>
            <a:off x="1250472" y="1902483"/>
            <a:ext cx="605419" cy="605419"/>
            <a:chOff x="2777614" y="1157766"/>
            <a:chExt cx="605419" cy="605419"/>
          </a:xfrm>
        </p:grpSpPr>
        <p:sp>
          <p:nvSpPr>
            <p:cNvPr id="10" name="标题 1"/>
            <p:cNvSpPr txBox="1"/>
            <p:nvPr/>
          </p:nvSpPr>
          <p:spPr>
            <a:xfrm>
              <a:off x="2777614" y="1157766"/>
              <a:ext cx="605419" cy="605419"/>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2923949" y="1318704"/>
              <a:ext cx="312751" cy="283544"/>
            </a:xfrm>
            <a:custGeom>
              <a:avLst/>
              <a:gdLst>
                <a:gd name="connsiteX0" fmla="*/ 351048 w 1543905"/>
                <a:gd name="connsiteY0" fmla="*/ 523317 h 1399728"/>
                <a:gd name="connsiteX1" fmla="*/ 351048 w 1543905"/>
                <a:gd name="connsiteY1" fmla="*/ 523317 h 1399728"/>
                <a:gd name="connsiteX2" fmla="*/ 351420 w 1543905"/>
                <a:gd name="connsiteY2" fmla="*/ 523503 h 1399728"/>
                <a:gd name="connsiteX3" fmla="*/ 351420 w 1543905"/>
                <a:gd name="connsiteY3" fmla="*/ 1020031 h 1399728"/>
                <a:gd name="connsiteX4" fmla="*/ 351048 w 1543905"/>
                <a:gd name="connsiteY4" fmla="*/ 1020403 h 1399728"/>
                <a:gd name="connsiteX5" fmla="*/ 163525 w 1543905"/>
                <a:gd name="connsiteY5" fmla="*/ 1020403 h 1399728"/>
                <a:gd name="connsiteX6" fmla="*/ 163153 w 1543905"/>
                <a:gd name="connsiteY6" fmla="*/ 1020031 h 1399728"/>
                <a:gd name="connsiteX7" fmla="*/ 163153 w 1543905"/>
                <a:gd name="connsiteY7" fmla="*/ 523503 h 1399728"/>
                <a:gd name="connsiteX8" fmla="*/ 163153 w 1543905"/>
                <a:gd name="connsiteY8" fmla="*/ 523317 h 1399728"/>
                <a:gd name="connsiteX9" fmla="*/ 163339 w 1543905"/>
                <a:gd name="connsiteY9" fmla="*/ 523131 h 1399728"/>
                <a:gd name="connsiteX10" fmla="*/ 351048 w 1543905"/>
                <a:gd name="connsiteY10" fmla="*/ 523131 h 1399728"/>
                <a:gd name="connsiteX11" fmla="*/ 351048 w 1543905"/>
                <a:gd name="connsiteY11" fmla="*/ 411696 h 1399728"/>
                <a:gd name="connsiteX12" fmla="*/ 163339 w 1543905"/>
                <a:gd name="connsiteY12" fmla="*/ 411696 h 1399728"/>
                <a:gd name="connsiteX13" fmla="*/ 51346 w 1543905"/>
                <a:gd name="connsiteY13" fmla="*/ 523689 h 1399728"/>
                <a:gd name="connsiteX14" fmla="*/ 51346 w 1543905"/>
                <a:gd name="connsiteY14" fmla="*/ 1020217 h 1399728"/>
                <a:gd name="connsiteX15" fmla="*/ 163339 w 1543905"/>
                <a:gd name="connsiteY15" fmla="*/ 1132210 h 1399728"/>
                <a:gd name="connsiteX16" fmla="*/ 351048 w 1543905"/>
                <a:gd name="connsiteY16" fmla="*/ 1132210 h 1399728"/>
                <a:gd name="connsiteX17" fmla="*/ 463042 w 1543905"/>
                <a:gd name="connsiteY17" fmla="*/ 1020217 h 1399728"/>
                <a:gd name="connsiteX18" fmla="*/ 463042 w 1543905"/>
                <a:gd name="connsiteY18" fmla="*/ 523503 h 1399728"/>
                <a:gd name="connsiteX19" fmla="*/ 351048 w 1543905"/>
                <a:gd name="connsiteY19" fmla="*/ 411696 h 1399728"/>
                <a:gd name="connsiteX20" fmla="*/ 865808 w 1543905"/>
                <a:gd name="connsiteY20" fmla="*/ 111621 h 1399728"/>
                <a:gd name="connsiteX21" fmla="*/ 866180 w 1543905"/>
                <a:gd name="connsiteY21" fmla="*/ 111807 h 1399728"/>
                <a:gd name="connsiteX22" fmla="*/ 866180 w 1543905"/>
                <a:gd name="connsiteY22" fmla="*/ 1020031 h 1399728"/>
                <a:gd name="connsiteX23" fmla="*/ 865808 w 1543905"/>
                <a:gd name="connsiteY23" fmla="*/ 1020403 h 1399728"/>
                <a:gd name="connsiteX24" fmla="*/ 678284 w 1543905"/>
                <a:gd name="connsiteY24" fmla="*/ 1020403 h 1399728"/>
                <a:gd name="connsiteX25" fmla="*/ 677912 w 1543905"/>
                <a:gd name="connsiteY25" fmla="*/ 1020031 h 1399728"/>
                <a:gd name="connsiteX26" fmla="*/ 677912 w 1543905"/>
                <a:gd name="connsiteY26" fmla="*/ 111993 h 1399728"/>
                <a:gd name="connsiteX27" fmla="*/ 677912 w 1543905"/>
                <a:gd name="connsiteY27" fmla="*/ 111807 h 1399728"/>
                <a:gd name="connsiteX28" fmla="*/ 678098 w 1543905"/>
                <a:gd name="connsiteY28" fmla="*/ 111621 h 1399728"/>
                <a:gd name="connsiteX29" fmla="*/ 865808 w 1543905"/>
                <a:gd name="connsiteY29" fmla="*/ 111621 h 1399728"/>
                <a:gd name="connsiteX30" fmla="*/ 865808 w 1543905"/>
                <a:gd name="connsiteY30" fmla="*/ 0 h 1399728"/>
                <a:gd name="connsiteX31" fmla="*/ 677912 w 1543905"/>
                <a:gd name="connsiteY31" fmla="*/ 0 h 1399728"/>
                <a:gd name="connsiteX32" fmla="*/ 565919 w 1543905"/>
                <a:gd name="connsiteY32" fmla="*/ 111993 h 1399728"/>
                <a:gd name="connsiteX33" fmla="*/ 565919 w 1543905"/>
                <a:gd name="connsiteY33" fmla="*/ 1020217 h 1399728"/>
                <a:gd name="connsiteX34" fmla="*/ 677912 w 1543905"/>
                <a:gd name="connsiteY34" fmla="*/ 1132210 h 1399728"/>
                <a:gd name="connsiteX35" fmla="*/ 865622 w 1543905"/>
                <a:gd name="connsiteY35" fmla="*/ 1132210 h 1399728"/>
                <a:gd name="connsiteX36" fmla="*/ 977615 w 1543905"/>
                <a:gd name="connsiteY36" fmla="*/ 1020217 h 1399728"/>
                <a:gd name="connsiteX37" fmla="*/ 977615 w 1543905"/>
                <a:gd name="connsiteY37" fmla="*/ 111993 h 1399728"/>
                <a:gd name="connsiteX38" fmla="*/ 865808 w 1543905"/>
                <a:gd name="connsiteY38" fmla="*/ 0 h 1399728"/>
                <a:gd name="connsiteX39" fmla="*/ 1380381 w 1543905"/>
                <a:gd name="connsiteY39" fmla="*/ 729072 h 1399728"/>
                <a:gd name="connsiteX40" fmla="*/ 1380753 w 1543905"/>
                <a:gd name="connsiteY40" fmla="*/ 729258 h 1399728"/>
                <a:gd name="connsiteX41" fmla="*/ 1380753 w 1543905"/>
                <a:gd name="connsiteY41" fmla="*/ 1020031 h 1399728"/>
                <a:gd name="connsiteX42" fmla="*/ 1380381 w 1543905"/>
                <a:gd name="connsiteY42" fmla="*/ 1020403 h 1399728"/>
                <a:gd name="connsiteX43" fmla="*/ 1192858 w 1543905"/>
                <a:gd name="connsiteY43" fmla="*/ 1020403 h 1399728"/>
                <a:gd name="connsiteX44" fmla="*/ 1192485 w 1543905"/>
                <a:gd name="connsiteY44" fmla="*/ 1020031 h 1399728"/>
                <a:gd name="connsiteX45" fmla="*/ 1192485 w 1543905"/>
                <a:gd name="connsiteY45" fmla="*/ 729444 h 1399728"/>
                <a:gd name="connsiteX46" fmla="*/ 1192485 w 1543905"/>
                <a:gd name="connsiteY46" fmla="*/ 729258 h 1399728"/>
                <a:gd name="connsiteX47" fmla="*/ 1192671 w 1543905"/>
                <a:gd name="connsiteY47" fmla="*/ 729072 h 1399728"/>
                <a:gd name="connsiteX48" fmla="*/ 1380381 w 1543905"/>
                <a:gd name="connsiteY48" fmla="*/ 729072 h 1399728"/>
                <a:gd name="connsiteX49" fmla="*/ 1380381 w 1543905"/>
                <a:gd name="connsiteY49" fmla="*/ 617451 h 1399728"/>
                <a:gd name="connsiteX50" fmla="*/ 1192671 w 1543905"/>
                <a:gd name="connsiteY50" fmla="*/ 617451 h 1399728"/>
                <a:gd name="connsiteX51" fmla="*/ 1080678 w 1543905"/>
                <a:gd name="connsiteY51" fmla="*/ 729444 h 1399728"/>
                <a:gd name="connsiteX52" fmla="*/ 1080678 w 1543905"/>
                <a:gd name="connsiteY52" fmla="*/ 1020031 h 1399728"/>
                <a:gd name="connsiteX53" fmla="*/ 1192671 w 1543905"/>
                <a:gd name="connsiteY53" fmla="*/ 1132024 h 1399728"/>
                <a:gd name="connsiteX54" fmla="*/ 1380381 w 1543905"/>
                <a:gd name="connsiteY54" fmla="*/ 1132024 h 1399728"/>
                <a:gd name="connsiteX55" fmla="*/ 1492374 w 1543905"/>
                <a:gd name="connsiteY55" fmla="*/ 1020031 h 1399728"/>
                <a:gd name="connsiteX56" fmla="*/ 1492374 w 1543905"/>
                <a:gd name="connsiteY56" fmla="*/ 729444 h 1399728"/>
                <a:gd name="connsiteX57" fmla="*/ 1380381 w 1543905"/>
                <a:gd name="connsiteY57" fmla="*/ 617451 h 1399728"/>
                <a:gd name="connsiteX58" fmla="*/ 1481956 w 1543905"/>
                <a:gd name="connsiteY58" fmla="*/ 1276201 h 1399728"/>
                <a:gd name="connsiteX59" fmla="*/ 61764 w 1543905"/>
                <a:gd name="connsiteY59" fmla="*/ 1276201 h 1399728"/>
                <a:gd name="connsiteX60" fmla="*/ 0 w 1543905"/>
                <a:gd name="connsiteY60" fmla="*/ 1337965 h 1399728"/>
                <a:gd name="connsiteX61" fmla="*/ 61764 w 1543905"/>
                <a:gd name="connsiteY61" fmla="*/ 1399729 h 1399728"/>
                <a:gd name="connsiteX62" fmla="*/ 1482142 w 1543905"/>
                <a:gd name="connsiteY62" fmla="*/ 1399729 h 1399728"/>
                <a:gd name="connsiteX63" fmla="*/ 1543906 w 1543905"/>
                <a:gd name="connsiteY63" fmla="*/ 1337965 h 1399728"/>
                <a:gd name="connsiteX64" fmla="*/ 1481956 w 1543905"/>
                <a:gd name="connsiteY64" fmla="*/ 1276201 h 1399728"/>
              </a:gdLst>
              <a:ahLst/>
              <a:cxnLst/>
              <a:rect l="l" t="t" r="r" b="b"/>
              <a:pathLst>
                <a:path w="1543905" h="1399728">
                  <a:moveTo>
                    <a:pt x="351048" y="523317"/>
                  </a:moveTo>
                  <a:cubicBezTo>
                    <a:pt x="351234" y="523317"/>
                    <a:pt x="351234" y="523317"/>
                    <a:pt x="351048" y="523317"/>
                  </a:cubicBezTo>
                  <a:cubicBezTo>
                    <a:pt x="351234" y="523317"/>
                    <a:pt x="351420" y="523503"/>
                    <a:pt x="351420" y="523503"/>
                  </a:cubicBezTo>
                  <a:lnTo>
                    <a:pt x="351420" y="1020031"/>
                  </a:lnTo>
                  <a:lnTo>
                    <a:pt x="351048" y="1020403"/>
                  </a:lnTo>
                  <a:lnTo>
                    <a:pt x="163525" y="1020403"/>
                  </a:lnTo>
                  <a:lnTo>
                    <a:pt x="163153" y="1020031"/>
                  </a:lnTo>
                  <a:lnTo>
                    <a:pt x="163153" y="523503"/>
                  </a:lnTo>
                  <a:lnTo>
                    <a:pt x="163153" y="523317"/>
                  </a:lnTo>
                  <a:lnTo>
                    <a:pt x="163339" y="523131"/>
                  </a:lnTo>
                  <a:lnTo>
                    <a:pt x="351048" y="523131"/>
                  </a:lnTo>
                  <a:moveTo>
                    <a:pt x="351048" y="411696"/>
                  </a:moveTo>
                  <a:lnTo>
                    <a:pt x="163339" y="411696"/>
                  </a:lnTo>
                  <a:cubicBezTo>
                    <a:pt x="101575" y="411696"/>
                    <a:pt x="51346" y="461739"/>
                    <a:pt x="51346" y="523689"/>
                  </a:cubicBezTo>
                  <a:lnTo>
                    <a:pt x="51346" y="1020217"/>
                  </a:lnTo>
                  <a:cubicBezTo>
                    <a:pt x="51346" y="1081795"/>
                    <a:pt x="101761" y="1132210"/>
                    <a:pt x="163339" y="1132210"/>
                  </a:cubicBezTo>
                  <a:lnTo>
                    <a:pt x="351048" y="1132210"/>
                  </a:lnTo>
                  <a:cubicBezTo>
                    <a:pt x="412626" y="1132210"/>
                    <a:pt x="463042" y="1081795"/>
                    <a:pt x="463042" y="1020217"/>
                  </a:cubicBezTo>
                  <a:lnTo>
                    <a:pt x="463042" y="523503"/>
                  </a:lnTo>
                  <a:cubicBezTo>
                    <a:pt x="463042" y="461739"/>
                    <a:pt x="412998" y="411696"/>
                    <a:pt x="351048" y="411696"/>
                  </a:cubicBezTo>
                  <a:close/>
                  <a:moveTo>
                    <a:pt x="865808" y="111621"/>
                  </a:moveTo>
                  <a:cubicBezTo>
                    <a:pt x="865994" y="111621"/>
                    <a:pt x="866180" y="111807"/>
                    <a:pt x="866180" y="111807"/>
                  </a:cubicBezTo>
                  <a:lnTo>
                    <a:pt x="866180" y="1020031"/>
                  </a:lnTo>
                  <a:lnTo>
                    <a:pt x="865808" y="1020403"/>
                  </a:lnTo>
                  <a:lnTo>
                    <a:pt x="678284" y="1020403"/>
                  </a:lnTo>
                  <a:lnTo>
                    <a:pt x="677912" y="1020031"/>
                  </a:lnTo>
                  <a:lnTo>
                    <a:pt x="677912" y="111993"/>
                  </a:lnTo>
                  <a:lnTo>
                    <a:pt x="677912" y="111807"/>
                  </a:lnTo>
                  <a:lnTo>
                    <a:pt x="678098" y="111621"/>
                  </a:lnTo>
                  <a:lnTo>
                    <a:pt x="865808" y="111621"/>
                  </a:lnTo>
                  <a:moveTo>
                    <a:pt x="865808" y="0"/>
                  </a:moveTo>
                  <a:lnTo>
                    <a:pt x="677912" y="0"/>
                  </a:lnTo>
                  <a:cubicBezTo>
                    <a:pt x="616148" y="0"/>
                    <a:pt x="565919" y="50043"/>
                    <a:pt x="565919" y="111993"/>
                  </a:cubicBezTo>
                  <a:lnTo>
                    <a:pt x="565919" y="1020217"/>
                  </a:lnTo>
                  <a:cubicBezTo>
                    <a:pt x="565919" y="1081795"/>
                    <a:pt x="616335" y="1132210"/>
                    <a:pt x="677912" y="1132210"/>
                  </a:cubicBezTo>
                  <a:lnTo>
                    <a:pt x="865622" y="1132210"/>
                  </a:lnTo>
                  <a:cubicBezTo>
                    <a:pt x="927199" y="1132210"/>
                    <a:pt x="977615" y="1081795"/>
                    <a:pt x="977615" y="1020217"/>
                  </a:cubicBezTo>
                  <a:lnTo>
                    <a:pt x="977615" y="111993"/>
                  </a:lnTo>
                  <a:cubicBezTo>
                    <a:pt x="977615" y="50043"/>
                    <a:pt x="927571" y="0"/>
                    <a:pt x="865808" y="0"/>
                  </a:cubicBezTo>
                  <a:close/>
                  <a:moveTo>
                    <a:pt x="1380381" y="729072"/>
                  </a:moveTo>
                  <a:cubicBezTo>
                    <a:pt x="1380567" y="729072"/>
                    <a:pt x="1380753" y="729258"/>
                    <a:pt x="1380753" y="729258"/>
                  </a:cubicBezTo>
                  <a:lnTo>
                    <a:pt x="1380753" y="1020031"/>
                  </a:lnTo>
                  <a:lnTo>
                    <a:pt x="1380381" y="1020403"/>
                  </a:lnTo>
                  <a:lnTo>
                    <a:pt x="1192858" y="1020403"/>
                  </a:lnTo>
                  <a:lnTo>
                    <a:pt x="1192485" y="1020031"/>
                  </a:lnTo>
                  <a:lnTo>
                    <a:pt x="1192485" y="729444"/>
                  </a:lnTo>
                  <a:lnTo>
                    <a:pt x="1192485" y="729258"/>
                  </a:lnTo>
                  <a:lnTo>
                    <a:pt x="1192671" y="729072"/>
                  </a:lnTo>
                  <a:lnTo>
                    <a:pt x="1380381" y="729072"/>
                  </a:lnTo>
                  <a:moveTo>
                    <a:pt x="1380381" y="617451"/>
                  </a:moveTo>
                  <a:lnTo>
                    <a:pt x="1192671" y="617451"/>
                  </a:lnTo>
                  <a:cubicBezTo>
                    <a:pt x="1130908" y="617451"/>
                    <a:pt x="1080678" y="667494"/>
                    <a:pt x="1080678" y="729444"/>
                  </a:cubicBezTo>
                  <a:lnTo>
                    <a:pt x="1080678" y="1020031"/>
                  </a:lnTo>
                  <a:cubicBezTo>
                    <a:pt x="1080678" y="1081608"/>
                    <a:pt x="1131094" y="1132024"/>
                    <a:pt x="1192671" y="1132024"/>
                  </a:cubicBezTo>
                  <a:lnTo>
                    <a:pt x="1380381" y="1132024"/>
                  </a:lnTo>
                  <a:cubicBezTo>
                    <a:pt x="1441959" y="1132024"/>
                    <a:pt x="1492374" y="1081608"/>
                    <a:pt x="1492374" y="1020031"/>
                  </a:cubicBezTo>
                  <a:lnTo>
                    <a:pt x="1492374" y="729444"/>
                  </a:lnTo>
                  <a:cubicBezTo>
                    <a:pt x="1492374" y="667680"/>
                    <a:pt x="1442145" y="617451"/>
                    <a:pt x="1380381" y="617451"/>
                  </a:cubicBezTo>
                  <a:close/>
                  <a:moveTo>
                    <a:pt x="1481956" y="1276201"/>
                  </a:moveTo>
                  <a:lnTo>
                    <a:pt x="61764" y="1276201"/>
                  </a:lnTo>
                  <a:cubicBezTo>
                    <a:pt x="27719" y="1276201"/>
                    <a:pt x="0" y="1303920"/>
                    <a:pt x="0" y="1337965"/>
                  </a:cubicBezTo>
                  <a:cubicBezTo>
                    <a:pt x="0" y="1372009"/>
                    <a:pt x="27719" y="1399729"/>
                    <a:pt x="61764" y="1399729"/>
                  </a:cubicBezTo>
                  <a:lnTo>
                    <a:pt x="1482142" y="1399729"/>
                  </a:lnTo>
                  <a:cubicBezTo>
                    <a:pt x="1516187" y="1399729"/>
                    <a:pt x="1543906" y="1372009"/>
                    <a:pt x="1543906" y="1337965"/>
                  </a:cubicBezTo>
                  <a:cubicBezTo>
                    <a:pt x="1543720" y="1303734"/>
                    <a:pt x="1516187" y="1276201"/>
                    <a:pt x="1481956" y="1276201"/>
                  </a:cubicBezTo>
                  <a:close/>
                </a:path>
              </a:pathLst>
            </a:custGeom>
            <a:solidFill>
              <a:schemeClr val="bg1"/>
            </a:solidFill>
            <a:ln w="1860" cap="flat">
              <a:noFill/>
              <a:miter/>
            </a:ln>
          </p:spPr>
          <p:txBody>
            <a:bodyPr vert="horz" wrap="square" lIns="91440" tIns="45720" rIns="91440" bIns="45720" rtlCol="0" anchor="ctr"/>
            <a:lstStyle/>
            <a:p>
              <a:pPr algn="r"/>
              <a:endParaRPr kumimoji="1" lang="zh-CN" altLang="en-US"/>
            </a:p>
          </p:txBody>
        </p:sp>
      </p:grpSp>
      <p:sp>
        <p:nvSpPr>
          <p:cNvPr id="13" name="标题 1"/>
          <p:cNvSpPr txBox="1"/>
          <p:nvPr/>
        </p:nvSpPr>
        <p:spPr>
          <a:xfrm>
            <a:off x="438153" y="454500"/>
            <a:ext cx="6685308" cy="510950"/>
          </a:xfrm>
          <a:prstGeom prst="parallelogram">
            <a:avLst>
              <a:gd name="adj" fmla="val 42948"/>
            </a:avLst>
          </a:prstGeom>
          <a:gradFill>
            <a:gsLst>
              <a:gs pos="0">
                <a:schemeClr val="accent1">
                  <a:lumMod val="20000"/>
                  <a:lumOff val="80000"/>
                </a:schemeClr>
              </a:gs>
              <a:gs pos="89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4" name="标题 1"/>
          <p:cNvSpPr txBox="1"/>
          <p:nvPr/>
        </p:nvSpPr>
        <p:spPr>
          <a:xfrm>
            <a:off x="773150" y="475975"/>
            <a:ext cx="1074575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Tableau 图表可视化</a:t>
            </a:r>
            <a:endParaRPr kumimoji="1" lang="zh-CN" altLang="en-US"/>
          </a:p>
        </p:txBody>
      </p:sp>
      <p:sp>
        <p:nvSpPr>
          <p:cNvPr id="15" name="标题 1"/>
          <p:cNvSpPr txBox="1"/>
          <p:nvPr/>
        </p:nvSpPr>
        <p:spPr>
          <a:xfrm>
            <a:off x="169743" y="-1"/>
            <a:ext cx="603407" cy="965451"/>
          </a:xfrm>
          <a:prstGeom prst="parallelogram">
            <a:avLst>
              <a:gd name="adj" fmla="val 73502"/>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17" name="图片 16">
            <a:extLst>
              <a:ext uri="{FF2B5EF4-FFF2-40B4-BE49-F238E27FC236}">
                <a16:creationId xmlns:a16="http://schemas.microsoft.com/office/drawing/2014/main" id="{B7B69452-B647-A9E2-2ABB-E16FB1793E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42654" y="2063421"/>
            <a:ext cx="6095999" cy="3084684"/>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665480" y="2093458"/>
            <a:ext cx="514404" cy="514404"/>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1574800" y="2065710"/>
            <a:ext cx="9350866" cy="2726580"/>
          </a:xfrm>
          <a:prstGeom prst="rect">
            <a:avLst/>
          </a:prstGeom>
          <a:noFill/>
          <a:ln>
            <a:noFill/>
          </a:ln>
        </p:spPr>
        <p:txBody>
          <a:bodyPr vert="horz" wrap="square" lIns="0" tIns="0" rIns="0" bIns="0" rtlCol="0" anchor="t"/>
          <a:lstStyle/>
          <a:p>
            <a:pPr algn="l">
              <a:lnSpc>
                <a:spcPct val="200000"/>
              </a:lnSpc>
            </a:pPr>
            <a:r>
              <a:rPr kumimoji="1" lang="en-US" altLang="zh-CN" sz="1600">
                <a:ln w="12700">
                  <a:noFill/>
                </a:ln>
                <a:solidFill>
                  <a:schemeClr val="tx1">
                    <a:lumMod val="75000"/>
                    <a:lumOff val="25000"/>
                  </a:schemeClr>
                </a:solidFill>
                <a:latin typeface="Source Han Sans"/>
                <a:ea typeface="Source Han Sans"/>
                <a:cs typeface="Source Han Sans"/>
              </a:rPr>
              <a:t>Sample- Superstore数据集含有要进行分类的大量数据，Tableau具有为视图添加筛选器、颜色等功能以帮助用户关注那些感兴趣的详细信息和特定结果。在增加对数据的重点关注后，用户可以使用Tableau Desktop提供的其他功能与该数据进行交互。</a:t>
            </a:r>
            <a:endParaRPr kumimoji="1" lang="zh-CN" altLang="en-US" sz="2000"/>
          </a:p>
        </p:txBody>
      </p:sp>
      <p:sp>
        <p:nvSpPr>
          <p:cNvPr id="6" name="标题 1"/>
          <p:cNvSpPr txBox="1"/>
          <p:nvPr/>
        </p:nvSpPr>
        <p:spPr>
          <a:xfrm>
            <a:off x="823838" y="2261047"/>
            <a:ext cx="197688" cy="179227"/>
          </a:xfrm>
          <a:custGeom>
            <a:avLst/>
            <a:gdLst>
              <a:gd name="connsiteX0" fmla="*/ 351048 w 1543905"/>
              <a:gd name="connsiteY0" fmla="*/ 523317 h 1399728"/>
              <a:gd name="connsiteX1" fmla="*/ 351048 w 1543905"/>
              <a:gd name="connsiteY1" fmla="*/ 523317 h 1399728"/>
              <a:gd name="connsiteX2" fmla="*/ 351420 w 1543905"/>
              <a:gd name="connsiteY2" fmla="*/ 523503 h 1399728"/>
              <a:gd name="connsiteX3" fmla="*/ 351420 w 1543905"/>
              <a:gd name="connsiteY3" fmla="*/ 1020031 h 1399728"/>
              <a:gd name="connsiteX4" fmla="*/ 351048 w 1543905"/>
              <a:gd name="connsiteY4" fmla="*/ 1020403 h 1399728"/>
              <a:gd name="connsiteX5" fmla="*/ 163525 w 1543905"/>
              <a:gd name="connsiteY5" fmla="*/ 1020403 h 1399728"/>
              <a:gd name="connsiteX6" fmla="*/ 163153 w 1543905"/>
              <a:gd name="connsiteY6" fmla="*/ 1020031 h 1399728"/>
              <a:gd name="connsiteX7" fmla="*/ 163153 w 1543905"/>
              <a:gd name="connsiteY7" fmla="*/ 523503 h 1399728"/>
              <a:gd name="connsiteX8" fmla="*/ 163153 w 1543905"/>
              <a:gd name="connsiteY8" fmla="*/ 523317 h 1399728"/>
              <a:gd name="connsiteX9" fmla="*/ 163339 w 1543905"/>
              <a:gd name="connsiteY9" fmla="*/ 523131 h 1399728"/>
              <a:gd name="connsiteX10" fmla="*/ 351048 w 1543905"/>
              <a:gd name="connsiteY10" fmla="*/ 523131 h 1399728"/>
              <a:gd name="connsiteX11" fmla="*/ 351048 w 1543905"/>
              <a:gd name="connsiteY11" fmla="*/ 411696 h 1399728"/>
              <a:gd name="connsiteX12" fmla="*/ 163339 w 1543905"/>
              <a:gd name="connsiteY12" fmla="*/ 411696 h 1399728"/>
              <a:gd name="connsiteX13" fmla="*/ 51346 w 1543905"/>
              <a:gd name="connsiteY13" fmla="*/ 523689 h 1399728"/>
              <a:gd name="connsiteX14" fmla="*/ 51346 w 1543905"/>
              <a:gd name="connsiteY14" fmla="*/ 1020217 h 1399728"/>
              <a:gd name="connsiteX15" fmla="*/ 163339 w 1543905"/>
              <a:gd name="connsiteY15" fmla="*/ 1132210 h 1399728"/>
              <a:gd name="connsiteX16" fmla="*/ 351048 w 1543905"/>
              <a:gd name="connsiteY16" fmla="*/ 1132210 h 1399728"/>
              <a:gd name="connsiteX17" fmla="*/ 463042 w 1543905"/>
              <a:gd name="connsiteY17" fmla="*/ 1020217 h 1399728"/>
              <a:gd name="connsiteX18" fmla="*/ 463042 w 1543905"/>
              <a:gd name="connsiteY18" fmla="*/ 523503 h 1399728"/>
              <a:gd name="connsiteX19" fmla="*/ 351048 w 1543905"/>
              <a:gd name="connsiteY19" fmla="*/ 411696 h 1399728"/>
              <a:gd name="connsiteX20" fmla="*/ 865808 w 1543905"/>
              <a:gd name="connsiteY20" fmla="*/ 111621 h 1399728"/>
              <a:gd name="connsiteX21" fmla="*/ 866180 w 1543905"/>
              <a:gd name="connsiteY21" fmla="*/ 111807 h 1399728"/>
              <a:gd name="connsiteX22" fmla="*/ 866180 w 1543905"/>
              <a:gd name="connsiteY22" fmla="*/ 1020031 h 1399728"/>
              <a:gd name="connsiteX23" fmla="*/ 865808 w 1543905"/>
              <a:gd name="connsiteY23" fmla="*/ 1020403 h 1399728"/>
              <a:gd name="connsiteX24" fmla="*/ 678284 w 1543905"/>
              <a:gd name="connsiteY24" fmla="*/ 1020403 h 1399728"/>
              <a:gd name="connsiteX25" fmla="*/ 677912 w 1543905"/>
              <a:gd name="connsiteY25" fmla="*/ 1020031 h 1399728"/>
              <a:gd name="connsiteX26" fmla="*/ 677912 w 1543905"/>
              <a:gd name="connsiteY26" fmla="*/ 111993 h 1399728"/>
              <a:gd name="connsiteX27" fmla="*/ 677912 w 1543905"/>
              <a:gd name="connsiteY27" fmla="*/ 111807 h 1399728"/>
              <a:gd name="connsiteX28" fmla="*/ 678098 w 1543905"/>
              <a:gd name="connsiteY28" fmla="*/ 111621 h 1399728"/>
              <a:gd name="connsiteX29" fmla="*/ 865808 w 1543905"/>
              <a:gd name="connsiteY29" fmla="*/ 111621 h 1399728"/>
              <a:gd name="connsiteX30" fmla="*/ 865808 w 1543905"/>
              <a:gd name="connsiteY30" fmla="*/ 0 h 1399728"/>
              <a:gd name="connsiteX31" fmla="*/ 677912 w 1543905"/>
              <a:gd name="connsiteY31" fmla="*/ 0 h 1399728"/>
              <a:gd name="connsiteX32" fmla="*/ 565919 w 1543905"/>
              <a:gd name="connsiteY32" fmla="*/ 111993 h 1399728"/>
              <a:gd name="connsiteX33" fmla="*/ 565919 w 1543905"/>
              <a:gd name="connsiteY33" fmla="*/ 1020217 h 1399728"/>
              <a:gd name="connsiteX34" fmla="*/ 677912 w 1543905"/>
              <a:gd name="connsiteY34" fmla="*/ 1132210 h 1399728"/>
              <a:gd name="connsiteX35" fmla="*/ 865622 w 1543905"/>
              <a:gd name="connsiteY35" fmla="*/ 1132210 h 1399728"/>
              <a:gd name="connsiteX36" fmla="*/ 977615 w 1543905"/>
              <a:gd name="connsiteY36" fmla="*/ 1020217 h 1399728"/>
              <a:gd name="connsiteX37" fmla="*/ 977615 w 1543905"/>
              <a:gd name="connsiteY37" fmla="*/ 111993 h 1399728"/>
              <a:gd name="connsiteX38" fmla="*/ 865808 w 1543905"/>
              <a:gd name="connsiteY38" fmla="*/ 0 h 1399728"/>
              <a:gd name="connsiteX39" fmla="*/ 1380381 w 1543905"/>
              <a:gd name="connsiteY39" fmla="*/ 729072 h 1399728"/>
              <a:gd name="connsiteX40" fmla="*/ 1380753 w 1543905"/>
              <a:gd name="connsiteY40" fmla="*/ 729258 h 1399728"/>
              <a:gd name="connsiteX41" fmla="*/ 1380753 w 1543905"/>
              <a:gd name="connsiteY41" fmla="*/ 1020031 h 1399728"/>
              <a:gd name="connsiteX42" fmla="*/ 1380381 w 1543905"/>
              <a:gd name="connsiteY42" fmla="*/ 1020403 h 1399728"/>
              <a:gd name="connsiteX43" fmla="*/ 1192858 w 1543905"/>
              <a:gd name="connsiteY43" fmla="*/ 1020403 h 1399728"/>
              <a:gd name="connsiteX44" fmla="*/ 1192485 w 1543905"/>
              <a:gd name="connsiteY44" fmla="*/ 1020031 h 1399728"/>
              <a:gd name="connsiteX45" fmla="*/ 1192485 w 1543905"/>
              <a:gd name="connsiteY45" fmla="*/ 729444 h 1399728"/>
              <a:gd name="connsiteX46" fmla="*/ 1192485 w 1543905"/>
              <a:gd name="connsiteY46" fmla="*/ 729258 h 1399728"/>
              <a:gd name="connsiteX47" fmla="*/ 1192671 w 1543905"/>
              <a:gd name="connsiteY47" fmla="*/ 729072 h 1399728"/>
              <a:gd name="connsiteX48" fmla="*/ 1380381 w 1543905"/>
              <a:gd name="connsiteY48" fmla="*/ 729072 h 1399728"/>
              <a:gd name="connsiteX49" fmla="*/ 1380381 w 1543905"/>
              <a:gd name="connsiteY49" fmla="*/ 617451 h 1399728"/>
              <a:gd name="connsiteX50" fmla="*/ 1192671 w 1543905"/>
              <a:gd name="connsiteY50" fmla="*/ 617451 h 1399728"/>
              <a:gd name="connsiteX51" fmla="*/ 1080678 w 1543905"/>
              <a:gd name="connsiteY51" fmla="*/ 729444 h 1399728"/>
              <a:gd name="connsiteX52" fmla="*/ 1080678 w 1543905"/>
              <a:gd name="connsiteY52" fmla="*/ 1020031 h 1399728"/>
              <a:gd name="connsiteX53" fmla="*/ 1192671 w 1543905"/>
              <a:gd name="connsiteY53" fmla="*/ 1132024 h 1399728"/>
              <a:gd name="connsiteX54" fmla="*/ 1380381 w 1543905"/>
              <a:gd name="connsiteY54" fmla="*/ 1132024 h 1399728"/>
              <a:gd name="connsiteX55" fmla="*/ 1492374 w 1543905"/>
              <a:gd name="connsiteY55" fmla="*/ 1020031 h 1399728"/>
              <a:gd name="connsiteX56" fmla="*/ 1492374 w 1543905"/>
              <a:gd name="connsiteY56" fmla="*/ 729444 h 1399728"/>
              <a:gd name="connsiteX57" fmla="*/ 1380381 w 1543905"/>
              <a:gd name="connsiteY57" fmla="*/ 617451 h 1399728"/>
              <a:gd name="connsiteX58" fmla="*/ 1481956 w 1543905"/>
              <a:gd name="connsiteY58" fmla="*/ 1276201 h 1399728"/>
              <a:gd name="connsiteX59" fmla="*/ 61764 w 1543905"/>
              <a:gd name="connsiteY59" fmla="*/ 1276201 h 1399728"/>
              <a:gd name="connsiteX60" fmla="*/ 0 w 1543905"/>
              <a:gd name="connsiteY60" fmla="*/ 1337965 h 1399728"/>
              <a:gd name="connsiteX61" fmla="*/ 61764 w 1543905"/>
              <a:gd name="connsiteY61" fmla="*/ 1399729 h 1399728"/>
              <a:gd name="connsiteX62" fmla="*/ 1482142 w 1543905"/>
              <a:gd name="connsiteY62" fmla="*/ 1399729 h 1399728"/>
              <a:gd name="connsiteX63" fmla="*/ 1543906 w 1543905"/>
              <a:gd name="connsiteY63" fmla="*/ 1337965 h 1399728"/>
              <a:gd name="connsiteX64" fmla="*/ 1481956 w 1543905"/>
              <a:gd name="connsiteY64" fmla="*/ 1276201 h 1399728"/>
            </a:gdLst>
            <a:ahLst/>
            <a:cxnLst/>
            <a:rect l="l" t="t" r="r" b="b"/>
            <a:pathLst>
              <a:path w="1543905" h="1399728">
                <a:moveTo>
                  <a:pt x="351048" y="523317"/>
                </a:moveTo>
                <a:cubicBezTo>
                  <a:pt x="351234" y="523317"/>
                  <a:pt x="351234" y="523317"/>
                  <a:pt x="351048" y="523317"/>
                </a:cubicBezTo>
                <a:cubicBezTo>
                  <a:pt x="351234" y="523317"/>
                  <a:pt x="351420" y="523503"/>
                  <a:pt x="351420" y="523503"/>
                </a:cubicBezTo>
                <a:lnTo>
                  <a:pt x="351420" y="1020031"/>
                </a:lnTo>
                <a:lnTo>
                  <a:pt x="351048" y="1020403"/>
                </a:lnTo>
                <a:lnTo>
                  <a:pt x="163525" y="1020403"/>
                </a:lnTo>
                <a:lnTo>
                  <a:pt x="163153" y="1020031"/>
                </a:lnTo>
                <a:lnTo>
                  <a:pt x="163153" y="523503"/>
                </a:lnTo>
                <a:lnTo>
                  <a:pt x="163153" y="523317"/>
                </a:lnTo>
                <a:lnTo>
                  <a:pt x="163339" y="523131"/>
                </a:lnTo>
                <a:lnTo>
                  <a:pt x="351048" y="523131"/>
                </a:lnTo>
                <a:moveTo>
                  <a:pt x="351048" y="411696"/>
                </a:moveTo>
                <a:lnTo>
                  <a:pt x="163339" y="411696"/>
                </a:lnTo>
                <a:cubicBezTo>
                  <a:pt x="101575" y="411696"/>
                  <a:pt x="51346" y="461739"/>
                  <a:pt x="51346" y="523689"/>
                </a:cubicBezTo>
                <a:lnTo>
                  <a:pt x="51346" y="1020217"/>
                </a:lnTo>
                <a:cubicBezTo>
                  <a:pt x="51346" y="1081795"/>
                  <a:pt x="101761" y="1132210"/>
                  <a:pt x="163339" y="1132210"/>
                </a:cubicBezTo>
                <a:lnTo>
                  <a:pt x="351048" y="1132210"/>
                </a:lnTo>
                <a:cubicBezTo>
                  <a:pt x="412626" y="1132210"/>
                  <a:pt x="463042" y="1081795"/>
                  <a:pt x="463042" y="1020217"/>
                </a:cubicBezTo>
                <a:lnTo>
                  <a:pt x="463042" y="523503"/>
                </a:lnTo>
                <a:cubicBezTo>
                  <a:pt x="463042" y="461739"/>
                  <a:pt x="412998" y="411696"/>
                  <a:pt x="351048" y="411696"/>
                </a:cubicBezTo>
                <a:close/>
                <a:moveTo>
                  <a:pt x="865808" y="111621"/>
                </a:moveTo>
                <a:cubicBezTo>
                  <a:pt x="865994" y="111621"/>
                  <a:pt x="866180" y="111807"/>
                  <a:pt x="866180" y="111807"/>
                </a:cubicBezTo>
                <a:lnTo>
                  <a:pt x="866180" y="1020031"/>
                </a:lnTo>
                <a:lnTo>
                  <a:pt x="865808" y="1020403"/>
                </a:lnTo>
                <a:lnTo>
                  <a:pt x="678284" y="1020403"/>
                </a:lnTo>
                <a:lnTo>
                  <a:pt x="677912" y="1020031"/>
                </a:lnTo>
                <a:lnTo>
                  <a:pt x="677912" y="111993"/>
                </a:lnTo>
                <a:lnTo>
                  <a:pt x="677912" y="111807"/>
                </a:lnTo>
                <a:lnTo>
                  <a:pt x="678098" y="111621"/>
                </a:lnTo>
                <a:lnTo>
                  <a:pt x="865808" y="111621"/>
                </a:lnTo>
                <a:moveTo>
                  <a:pt x="865808" y="0"/>
                </a:moveTo>
                <a:lnTo>
                  <a:pt x="677912" y="0"/>
                </a:lnTo>
                <a:cubicBezTo>
                  <a:pt x="616148" y="0"/>
                  <a:pt x="565919" y="50043"/>
                  <a:pt x="565919" y="111993"/>
                </a:cubicBezTo>
                <a:lnTo>
                  <a:pt x="565919" y="1020217"/>
                </a:lnTo>
                <a:cubicBezTo>
                  <a:pt x="565919" y="1081795"/>
                  <a:pt x="616335" y="1132210"/>
                  <a:pt x="677912" y="1132210"/>
                </a:cubicBezTo>
                <a:lnTo>
                  <a:pt x="865622" y="1132210"/>
                </a:lnTo>
                <a:cubicBezTo>
                  <a:pt x="927199" y="1132210"/>
                  <a:pt x="977615" y="1081795"/>
                  <a:pt x="977615" y="1020217"/>
                </a:cubicBezTo>
                <a:lnTo>
                  <a:pt x="977615" y="111993"/>
                </a:lnTo>
                <a:cubicBezTo>
                  <a:pt x="977615" y="50043"/>
                  <a:pt x="927571" y="0"/>
                  <a:pt x="865808" y="0"/>
                </a:cubicBezTo>
                <a:close/>
                <a:moveTo>
                  <a:pt x="1380381" y="729072"/>
                </a:moveTo>
                <a:cubicBezTo>
                  <a:pt x="1380567" y="729072"/>
                  <a:pt x="1380753" y="729258"/>
                  <a:pt x="1380753" y="729258"/>
                </a:cubicBezTo>
                <a:lnTo>
                  <a:pt x="1380753" y="1020031"/>
                </a:lnTo>
                <a:lnTo>
                  <a:pt x="1380381" y="1020403"/>
                </a:lnTo>
                <a:lnTo>
                  <a:pt x="1192858" y="1020403"/>
                </a:lnTo>
                <a:lnTo>
                  <a:pt x="1192485" y="1020031"/>
                </a:lnTo>
                <a:lnTo>
                  <a:pt x="1192485" y="729444"/>
                </a:lnTo>
                <a:lnTo>
                  <a:pt x="1192485" y="729258"/>
                </a:lnTo>
                <a:lnTo>
                  <a:pt x="1192671" y="729072"/>
                </a:lnTo>
                <a:lnTo>
                  <a:pt x="1380381" y="729072"/>
                </a:lnTo>
                <a:moveTo>
                  <a:pt x="1380381" y="617451"/>
                </a:moveTo>
                <a:lnTo>
                  <a:pt x="1192671" y="617451"/>
                </a:lnTo>
                <a:cubicBezTo>
                  <a:pt x="1130908" y="617451"/>
                  <a:pt x="1080678" y="667494"/>
                  <a:pt x="1080678" y="729444"/>
                </a:cubicBezTo>
                <a:lnTo>
                  <a:pt x="1080678" y="1020031"/>
                </a:lnTo>
                <a:cubicBezTo>
                  <a:pt x="1080678" y="1081608"/>
                  <a:pt x="1131094" y="1132024"/>
                  <a:pt x="1192671" y="1132024"/>
                </a:cubicBezTo>
                <a:lnTo>
                  <a:pt x="1380381" y="1132024"/>
                </a:lnTo>
                <a:cubicBezTo>
                  <a:pt x="1441959" y="1132024"/>
                  <a:pt x="1492374" y="1081608"/>
                  <a:pt x="1492374" y="1020031"/>
                </a:cubicBezTo>
                <a:lnTo>
                  <a:pt x="1492374" y="729444"/>
                </a:lnTo>
                <a:cubicBezTo>
                  <a:pt x="1492374" y="667680"/>
                  <a:pt x="1442145" y="617451"/>
                  <a:pt x="1380381" y="617451"/>
                </a:cubicBezTo>
                <a:close/>
                <a:moveTo>
                  <a:pt x="1481956" y="1276201"/>
                </a:moveTo>
                <a:lnTo>
                  <a:pt x="61764" y="1276201"/>
                </a:lnTo>
                <a:cubicBezTo>
                  <a:pt x="27719" y="1276201"/>
                  <a:pt x="0" y="1303920"/>
                  <a:pt x="0" y="1337965"/>
                </a:cubicBezTo>
                <a:cubicBezTo>
                  <a:pt x="0" y="1372009"/>
                  <a:pt x="27719" y="1399729"/>
                  <a:pt x="61764" y="1399729"/>
                </a:cubicBezTo>
                <a:lnTo>
                  <a:pt x="1482142" y="1399729"/>
                </a:lnTo>
                <a:cubicBezTo>
                  <a:pt x="1516187" y="1399729"/>
                  <a:pt x="1543906" y="1372009"/>
                  <a:pt x="1543906" y="1337965"/>
                </a:cubicBezTo>
                <a:cubicBezTo>
                  <a:pt x="1543720" y="1303734"/>
                  <a:pt x="1516187" y="1276201"/>
                  <a:pt x="1481956" y="1276201"/>
                </a:cubicBezTo>
                <a:close/>
              </a:path>
            </a:pathLst>
          </a:custGeom>
          <a:solidFill>
            <a:schemeClr val="bg1"/>
          </a:solidFill>
          <a:ln w="1860" cap="flat">
            <a:noFill/>
            <a:miter/>
          </a:ln>
        </p:spPr>
        <p:txBody>
          <a:bodyPr vert="horz" wrap="square" lIns="91440" tIns="45720" rIns="91440" bIns="45720" rtlCol="0" anchor="ctr"/>
          <a:lstStyle/>
          <a:p>
            <a:pPr algn="l"/>
            <a:endParaRPr kumimoji="1" lang="zh-CN" altLang="en-US"/>
          </a:p>
        </p:txBody>
      </p:sp>
      <p:sp>
        <p:nvSpPr>
          <p:cNvPr id="7" name="标题 1"/>
          <p:cNvSpPr txBox="1"/>
          <p:nvPr/>
        </p:nvSpPr>
        <p:spPr>
          <a:xfrm>
            <a:off x="438153" y="454500"/>
            <a:ext cx="6685308" cy="510950"/>
          </a:xfrm>
          <a:prstGeom prst="parallelogram">
            <a:avLst>
              <a:gd name="adj" fmla="val 42948"/>
            </a:avLst>
          </a:prstGeom>
          <a:gradFill>
            <a:gsLst>
              <a:gs pos="0">
                <a:schemeClr val="accent1">
                  <a:lumMod val="20000"/>
                  <a:lumOff val="80000"/>
                </a:schemeClr>
              </a:gs>
              <a:gs pos="89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773150" y="475975"/>
            <a:ext cx="1074575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使用筛选器和颜色添加细化视图</a:t>
            </a:r>
            <a:endParaRPr kumimoji="1" lang="zh-CN" altLang="en-US"/>
          </a:p>
        </p:txBody>
      </p:sp>
      <p:sp>
        <p:nvSpPr>
          <p:cNvPr id="9" name="标题 1"/>
          <p:cNvSpPr txBox="1"/>
          <p:nvPr/>
        </p:nvSpPr>
        <p:spPr>
          <a:xfrm>
            <a:off x="169743" y="-1"/>
            <a:ext cx="603407" cy="965451"/>
          </a:xfrm>
          <a:prstGeom prst="parallelogram">
            <a:avLst>
              <a:gd name="adj" fmla="val 73502"/>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0" y="4788976"/>
            <a:ext cx="12192000" cy="2069024"/>
          </a:xfrm>
          <a:prstGeom prst="rect">
            <a:avLst/>
          </a:prstGeom>
        </p:spPr>
      </p:pic>
      <p:sp>
        <p:nvSpPr>
          <p:cNvPr id="5" name="标题 1"/>
          <p:cNvSpPr txBox="1"/>
          <p:nvPr/>
        </p:nvSpPr>
        <p:spPr>
          <a:xfrm>
            <a:off x="0" y="4788976"/>
            <a:ext cx="12192000" cy="2069024"/>
          </a:xfrm>
          <a:prstGeom prst="rect">
            <a:avLst/>
          </a:prstGeom>
          <a:solidFill>
            <a:schemeClr val="tx1">
              <a:lumMod val="85000"/>
              <a:lumOff val="15000"/>
              <a:alpha val="87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1510804" y="1391370"/>
            <a:ext cx="1471432" cy="1471432"/>
          </a:xfrm>
          <a:prstGeom prst="ellipse">
            <a:avLst/>
          </a:prstGeom>
          <a:solidFill>
            <a:schemeClr val="accent1">
              <a:alpha val="13000"/>
            </a:schemeClr>
          </a:solidFill>
          <a:ln w="12700" cap="sq">
            <a:noFill/>
            <a:miter/>
          </a:ln>
        </p:spPr>
        <p:txBody>
          <a:bodyPr vert="horz" wrap="square" lIns="91440" tIns="45720" rIns="91440" bIns="45720" rtlCol="0" anchor="ctr"/>
          <a:lstStyle/>
          <a:p>
            <a:pPr algn="ctr"/>
            <a:endParaRPr kumimoji="1" lang="zh-CN" altLang="en-US"/>
          </a:p>
        </p:txBody>
      </p:sp>
      <p:sp>
        <p:nvSpPr>
          <p:cNvPr id="7" name="标题 1"/>
          <p:cNvSpPr txBox="1"/>
          <p:nvPr/>
        </p:nvSpPr>
        <p:spPr>
          <a:xfrm>
            <a:off x="1764803" y="1677727"/>
            <a:ext cx="8903694" cy="3633746"/>
          </a:xfrm>
          <a:prstGeom prst="roundRect">
            <a:avLst>
              <a:gd name="adj" fmla="val 5397"/>
            </a:avLst>
          </a:prstGeom>
          <a:solidFill>
            <a:schemeClr val="bg1"/>
          </a:solidFill>
          <a:ln w="12700" cap="sq">
            <a:noFill/>
            <a:miter/>
          </a:ln>
          <a:effectLst>
            <a:outerShdw blurRad="444500" sx="98000" sy="98000" algn="ctr" rotWithShape="0">
              <a:srgbClr val="000000">
                <a:alpha val="6000"/>
              </a:srgbClr>
            </a:outerShdw>
          </a:effectLst>
        </p:spPr>
        <p:txBody>
          <a:bodyPr vert="horz" wrap="square" lIns="91440" tIns="45720" rIns="91440" bIns="45720" rtlCol="0" anchor="ctr"/>
          <a:lstStyle/>
          <a:p>
            <a:pPr algn="ctr"/>
            <a:endParaRPr kumimoji="1" lang="zh-CN" altLang="en-US"/>
          </a:p>
        </p:txBody>
      </p:sp>
      <p:sp>
        <p:nvSpPr>
          <p:cNvPr id="8" name="标题 1"/>
          <p:cNvSpPr txBox="1"/>
          <p:nvPr/>
        </p:nvSpPr>
        <p:spPr>
          <a:xfrm>
            <a:off x="2147791" y="1968650"/>
            <a:ext cx="8299726" cy="338554"/>
          </a:xfrm>
          <a:prstGeom prst="rect">
            <a:avLst/>
          </a:prstGeom>
          <a:noFill/>
          <a:ln>
            <a:noFill/>
          </a:ln>
        </p:spPr>
        <p:txBody>
          <a:bodyPr vert="horz" wrap="square" lIns="0" tIns="0" rIns="0" bIns="0" rtlCol="0" anchor="t"/>
          <a:lstStyle/>
          <a:p>
            <a:pPr algn="l"/>
            <a:r>
              <a:rPr kumimoji="1" lang="en-US" altLang="zh-CN" sz="2000">
                <a:ln w="12700">
                  <a:noFill/>
                </a:ln>
                <a:solidFill>
                  <a:schemeClr val="tx1"/>
                </a:solidFill>
                <a:latin typeface="Source Han Sans"/>
                <a:ea typeface="Source Han Sans"/>
                <a:cs typeface="Source Han Sans"/>
              </a:rPr>
              <a:t>01</a:t>
            </a:r>
            <a:endParaRPr kumimoji="1" lang="zh-CN" altLang="en-US"/>
          </a:p>
        </p:txBody>
      </p:sp>
      <p:sp>
        <p:nvSpPr>
          <p:cNvPr id="9" name="标题 1"/>
          <p:cNvSpPr txBox="1"/>
          <p:nvPr/>
        </p:nvSpPr>
        <p:spPr>
          <a:xfrm>
            <a:off x="2147791" y="2423310"/>
            <a:ext cx="8299726" cy="2453490"/>
          </a:xfrm>
          <a:prstGeom prst="rect">
            <a:avLst/>
          </a:prstGeom>
          <a:noFill/>
          <a:ln>
            <a:noFill/>
          </a:ln>
        </p:spPr>
        <p:txBody>
          <a:bodyPr vert="horz" wrap="square" lIns="0" tIns="0" rIns="0" bIns="0" rtlCol="0" anchor="t"/>
          <a:lstStyle/>
          <a:p>
            <a:pPr algn="l"/>
            <a:r>
              <a:rPr kumimoji="1" lang="en-US" altLang="zh-CN" sz="1400">
                <a:ln w="12700">
                  <a:noFill/>
                </a:ln>
                <a:solidFill>
                  <a:schemeClr val="tx1"/>
                </a:solidFill>
                <a:latin typeface="Source Han Sans"/>
                <a:ea typeface="Source Han Sans"/>
                <a:cs typeface="Source Han Sans"/>
              </a:rPr>
              <a:t>用户可以使用筛选器在视图中包含或排除值。在本示例中，通过将一个简单的筛选器添加到工作表中，可以更轻松地按子类查看特定年度的商品销售额。如图4- 16所示，对“Order Date”设置年份的筛选，在数据窗格的维度下面，右击“Order Date”，并选择显示筛选器如不查看2020年的数据，则在界面右端的筛选器中不勾选2020。</a:t>
            </a:r>
            <a:endParaRPr kumimoji="1" lang="zh-CN" altLang="en-US"/>
          </a:p>
        </p:txBody>
      </p:sp>
      <p:sp>
        <p:nvSpPr>
          <p:cNvPr id="10" name="标题 1"/>
          <p:cNvSpPr txBox="1"/>
          <p:nvPr/>
        </p:nvSpPr>
        <p:spPr>
          <a:xfrm>
            <a:off x="1977612" y="2116704"/>
            <a:ext cx="45719" cy="2186940"/>
          </a:xfrm>
          <a:prstGeom prst="roundRect">
            <a:avLst/>
          </a:prstGeom>
          <a:solidFill>
            <a:schemeClr val="bg1">
              <a:lumMod val="95000"/>
            </a:schemeClr>
          </a:soli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1924271" y="1994784"/>
            <a:ext cx="152400" cy="1524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2" name="标题 1"/>
          <p:cNvSpPr txBox="1"/>
          <p:nvPr/>
        </p:nvSpPr>
        <p:spPr>
          <a:xfrm>
            <a:off x="438153" y="454500"/>
            <a:ext cx="6685308" cy="510950"/>
          </a:xfrm>
          <a:prstGeom prst="parallelogram">
            <a:avLst>
              <a:gd name="adj" fmla="val 42948"/>
            </a:avLst>
          </a:prstGeom>
          <a:gradFill>
            <a:gsLst>
              <a:gs pos="0">
                <a:schemeClr val="accent1">
                  <a:lumMod val="20000"/>
                  <a:lumOff val="80000"/>
                </a:schemeClr>
              </a:gs>
              <a:gs pos="89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773150" y="475975"/>
            <a:ext cx="1074575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将筛选器添加到视图</a:t>
            </a:r>
            <a:endParaRPr kumimoji="1" lang="zh-CN" altLang="en-US"/>
          </a:p>
        </p:txBody>
      </p:sp>
      <p:sp>
        <p:nvSpPr>
          <p:cNvPr id="14" name="标题 1"/>
          <p:cNvSpPr txBox="1"/>
          <p:nvPr/>
        </p:nvSpPr>
        <p:spPr>
          <a:xfrm>
            <a:off x="169743" y="-1"/>
            <a:ext cx="603407" cy="965451"/>
          </a:xfrm>
          <a:prstGeom prst="parallelogram">
            <a:avLst>
              <a:gd name="adj" fmla="val 73502"/>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16" name="图片 15">
            <a:extLst>
              <a:ext uri="{FF2B5EF4-FFF2-40B4-BE49-F238E27FC236}">
                <a16:creationId xmlns:a16="http://schemas.microsoft.com/office/drawing/2014/main" id="{1CA39AC5-4CC7-4A5B-A90F-AC797B0ECB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99586" y="3331116"/>
            <a:ext cx="6588485" cy="336492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flipV="1">
            <a:off x="2367882" y="1419951"/>
            <a:ext cx="7456236" cy="2520478"/>
          </a:xfrm>
          <a:prstGeom prst="roundRect">
            <a:avLst>
              <a:gd name="adj" fmla="val 8621"/>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7" name="标题 1"/>
          <p:cNvSpPr txBox="1"/>
          <p:nvPr/>
        </p:nvSpPr>
        <p:spPr>
          <a:xfrm>
            <a:off x="2768958" y="1770219"/>
            <a:ext cx="6654084" cy="1376126"/>
          </a:xfrm>
          <a:prstGeom prst="rect">
            <a:avLst/>
          </a:prstGeom>
          <a:noFill/>
          <a:ln>
            <a:noFill/>
          </a:ln>
        </p:spPr>
        <p:txBody>
          <a:bodyPr vert="horz" wrap="square" lIns="0" tIns="0" rIns="0" bIns="0" rtlCol="0" anchor="t"/>
          <a:lstStyle/>
          <a:p>
            <a:pPr algn="l"/>
            <a:r>
              <a:rPr kumimoji="1" lang="en-US" altLang="zh-CN" sz="1400">
                <a:ln w="12700">
                  <a:noFill/>
                </a:ln>
                <a:solidFill>
                  <a:schemeClr val="bg1"/>
                </a:solidFill>
                <a:latin typeface="Source Han Sans"/>
                <a:ea typeface="Source Han Sans"/>
                <a:cs typeface="Source Han Sans"/>
              </a:rPr>
              <a:t>接下来将以每类商品的利润情况为例讲解如何将颜色添加到视图。在按“Category”字段分类的基础上，向列维度引入Sub- Category字段显示家具、办公用品和科技产品更往下细分的商品销售额，如图所示。</a:t>
            </a:r>
            <a:endParaRPr kumimoji="1" lang="zh-CN" altLang="en-US"/>
          </a:p>
        </p:txBody>
      </p:sp>
      <p:sp>
        <p:nvSpPr>
          <p:cNvPr id="8" name="标题 1"/>
          <p:cNvSpPr txBox="1"/>
          <p:nvPr/>
        </p:nvSpPr>
        <p:spPr>
          <a:xfrm>
            <a:off x="438153" y="454500"/>
            <a:ext cx="6685308" cy="510950"/>
          </a:xfrm>
          <a:prstGeom prst="parallelogram">
            <a:avLst>
              <a:gd name="adj" fmla="val 42948"/>
            </a:avLst>
          </a:prstGeom>
          <a:gradFill>
            <a:gsLst>
              <a:gs pos="0">
                <a:schemeClr val="accent1">
                  <a:lumMod val="20000"/>
                  <a:lumOff val="80000"/>
                </a:schemeClr>
              </a:gs>
              <a:gs pos="89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773150" y="475975"/>
            <a:ext cx="1074575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将颜色添加到视图</a:t>
            </a:r>
            <a:endParaRPr kumimoji="1" lang="zh-CN" altLang="en-US"/>
          </a:p>
        </p:txBody>
      </p:sp>
      <p:sp>
        <p:nvSpPr>
          <p:cNvPr id="10" name="标题 1"/>
          <p:cNvSpPr txBox="1"/>
          <p:nvPr/>
        </p:nvSpPr>
        <p:spPr>
          <a:xfrm>
            <a:off x="169743" y="-1"/>
            <a:ext cx="603407" cy="965451"/>
          </a:xfrm>
          <a:prstGeom prst="parallelogram">
            <a:avLst>
              <a:gd name="adj" fmla="val 73502"/>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12" name="图片 11">
            <a:extLst>
              <a:ext uri="{FF2B5EF4-FFF2-40B4-BE49-F238E27FC236}">
                <a16:creationId xmlns:a16="http://schemas.microsoft.com/office/drawing/2014/main" id="{5676D7C7-6774-40A0-CDD7-4181D45EEE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3480" y="2736504"/>
            <a:ext cx="7244080" cy="3732491"/>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1966883" y="1419950"/>
            <a:ext cx="900001" cy="900000"/>
          </a:xfrm>
          <a:prstGeom prst="roundRect">
            <a:avLst/>
          </a:prstGeom>
          <a:gradFill>
            <a:gsLst>
              <a:gs pos="6000">
                <a:schemeClr val="accent1">
                  <a:lumMod val="60000"/>
                  <a:lumOff val="40000"/>
                </a:schemeClr>
              </a:gs>
              <a:gs pos="100000">
                <a:schemeClr val="accent1"/>
              </a:gs>
            </a:gsLst>
            <a:lin ang="2700000" scaled="0"/>
          </a:gradFill>
          <a:ln w="12700" cap="sq">
            <a:noFill/>
            <a:miter/>
          </a:ln>
          <a:effectLst>
            <a:outerShdw blurRad="190500" dist="101600" dir="2700000" algn="tl" rotWithShape="0">
              <a:schemeClr val="accent1">
                <a:alpha val="20000"/>
              </a:schemeClr>
            </a:outerShdw>
          </a:effectLst>
        </p:spPr>
        <p:txBody>
          <a:bodyPr vert="horz" wrap="square" lIns="91440" tIns="45720" rIns="91440" bIns="45720" rtlCol="0" anchor="ctr"/>
          <a:lstStyle/>
          <a:p>
            <a:pPr algn="ctr"/>
            <a:endParaRPr kumimoji="1" lang="zh-CN" altLang="en-US"/>
          </a:p>
        </p:txBody>
      </p:sp>
      <p:sp>
        <p:nvSpPr>
          <p:cNvPr id="5" name="标题 1"/>
          <p:cNvSpPr txBox="1"/>
          <p:nvPr/>
        </p:nvSpPr>
        <p:spPr>
          <a:xfrm>
            <a:off x="3189537" y="1419951"/>
            <a:ext cx="6840000" cy="2718544"/>
          </a:xfrm>
          <a:prstGeom prst="rect">
            <a:avLst/>
          </a:prstGeom>
          <a:noFill/>
          <a:ln>
            <a:noFill/>
          </a:ln>
        </p:spPr>
        <p:txBody>
          <a:bodyPr vert="horz" wrap="square" lIns="0" tIns="0" rIns="0" bIns="0" rtlCol="0" anchor="t"/>
          <a:lstStyle/>
          <a:p>
            <a:pPr algn="l"/>
            <a:r>
              <a:rPr kumimoji="1" lang="en-US" altLang="zh-CN" sz="1400" dirty="0">
                <a:ln w="12700">
                  <a:noFill/>
                </a:ln>
                <a:solidFill>
                  <a:schemeClr val="tx1">
                    <a:lumMod val="85000"/>
                    <a:lumOff val="15000"/>
                  </a:schemeClr>
                </a:solidFill>
                <a:latin typeface="Source Han Sans"/>
                <a:ea typeface="Source Han Sans"/>
                <a:cs typeface="Source Han Sans"/>
              </a:rPr>
              <a:t>在对销售额进行分析的同时，我们注意到有的商品销售额很高，有的商品的销售额很低。考虑到不同商品的价格和销量有差别，为了更全面地分析销售情况，还需要考虑各类商品最后卖出后带来的利润。如图4- 18所示，我们将“Profit”字段拖入标记栏的颜色区域，结果是条形图中每一栏都被染色，同时在视图的右侧有一个利润的色调表，颜色越蓝代表利润越高，颜色越黄代表利润越低，如家具分类下的Table（桌子）近几年一直处于高亏损，而科技产品分类下的Phone（手机）近几年利润都相对较高。总的来讲，将颜色添加到视图后每类商品的利润情况通过颜色的深浅都有一个直观的反映。</a:t>
            </a:r>
            <a:endParaRPr kumimoji="1" lang="zh-CN" altLang="en-US" dirty="0"/>
          </a:p>
        </p:txBody>
      </p:sp>
      <p:sp>
        <p:nvSpPr>
          <p:cNvPr id="6" name="标题 1"/>
          <p:cNvSpPr txBox="1"/>
          <p:nvPr/>
        </p:nvSpPr>
        <p:spPr>
          <a:xfrm>
            <a:off x="2200883" y="1691288"/>
            <a:ext cx="432000" cy="357324"/>
          </a:xfrm>
          <a:custGeom>
            <a:avLst/>
            <a:gdLst>
              <a:gd name="connsiteX0" fmla="*/ 153878 w 870468"/>
              <a:gd name="connsiteY0" fmla="*/ 353026 h 720000"/>
              <a:gd name="connsiteX1" fmla="*/ 449972 w 870468"/>
              <a:gd name="connsiteY1" fmla="*/ 353026 h 720000"/>
              <a:gd name="connsiteX2" fmla="*/ 489985 w 870468"/>
              <a:gd name="connsiteY2" fmla="*/ 393039 h 720000"/>
              <a:gd name="connsiteX3" fmla="*/ 449972 w 870468"/>
              <a:gd name="connsiteY3" fmla="*/ 433051 h 720000"/>
              <a:gd name="connsiteX4" fmla="*/ 153878 w 870468"/>
              <a:gd name="connsiteY4" fmla="*/ 433051 h 720000"/>
              <a:gd name="connsiteX5" fmla="*/ 113865 w 870468"/>
              <a:gd name="connsiteY5" fmla="*/ 393039 h 720000"/>
              <a:gd name="connsiteX6" fmla="*/ 153878 w 870468"/>
              <a:gd name="connsiteY6" fmla="*/ 353026 h 720000"/>
              <a:gd name="connsiteX7" fmla="*/ 68708 w 870468"/>
              <a:gd name="connsiteY7" fmla="*/ 275858 h 720000"/>
              <a:gd name="connsiteX8" fmla="*/ 68708 w 870468"/>
              <a:gd name="connsiteY8" fmla="*/ 603735 h 720000"/>
              <a:gd name="connsiteX9" fmla="*/ 116266 w 870468"/>
              <a:gd name="connsiteY9" fmla="*/ 651293 h 720000"/>
              <a:gd name="connsiteX10" fmla="*/ 598821 w 870468"/>
              <a:gd name="connsiteY10" fmla="*/ 651293 h 720000"/>
              <a:gd name="connsiteX11" fmla="*/ 754317 w 870468"/>
              <a:gd name="connsiteY11" fmla="*/ 651293 h 720000"/>
              <a:gd name="connsiteX12" fmla="*/ 801875 w 870468"/>
              <a:gd name="connsiteY12" fmla="*/ 603735 h 720000"/>
              <a:gd name="connsiteX13" fmla="*/ 801875 w 870468"/>
              <a:gd name="connsiteY13" fmla="*/ 275858 h 720000"/>
              <a:gd name="connsiteX14" fmla="*/ 598821 w 870468"/>
              <a:gd name="connsiteY14" fmla="*/ 275858 h 720000"/>
              <a:gd name="connsiteX15" fmla="*/ 116266 w 870468"/>
              <a:gd name="connsiteY15" fmla="*/ 68593 h 720000"/>
              <a:gd name="connsiteX16" fmla="*/ 68708 w 870468"/>
              <a:gd name="connsiteY16" fmla="*/ 116151 h 720000"/>
              <a:gd name="connsiteX17" fmla="*/ 68708 w 870468"/>
              <a:gd name="connsiteY17" fmla="*/ 207265 h 720000"/>
              <a:gd name="connsiteX18" fmla="*/ 598821 w 870468"/>
              <a:gd name="connsiteY18" fmla="*/ 207265 h 720000"/>
              <a:gd name="connsiteX19" fmla="*/ 801875 w 870468"/>
              <a:gd name="connsiteY19" fmla="*/ 207265 h 720000"/>
              <a:gd name="connsiteX20" fmla="*/ 801875 w 870468"/>
              <a:gd name="connsiteY20" fmla="*/ 116151 h 720000"/>
              <a:gd name="connsiteX21" fmla="*/ 754317 w 870468"/>
              <a:gd name="connsiteY21" fmla="*/ 68593 h 720000"/>
              <a:gd name="connsiteX22" fmla="*/ 598821 w 870468"/>
              <a:gd name="connsiteY22" fmla="*/ 68593 h 720000"/>
              <a:gd name="connsiteX23" fmla="*/ 116266 w 870468"/>
              <a:gd name="connsiteY23" fmla="*/ 0 h 720000"/>
              <a:gd name="connsiteX24" fmla="*/ 598821 w 870468"/>
              <a:gd name="connsiteY24" fmla="*/ 0 h 720000"/>
              <a:gd name="connsiteX25" fmla="*/ 754317 w 870468"/>
              <a:gd name="connsiteY25" fmla="*/ 0 h 720000"/>
              <a:gd name="connsiteX26" fmla="*/ 870468 w 870468"/>
              <a:gd name="connsiteY26" fmla="*/ 116151 h 720000"/>
              <a:gd name="connsiteX27" fmla="*/ 870468 w 870468"/>
              <a:gd name="connsiteY27" fmla="*/ 241562 h 720000"/>
              <a:gd name="connsiteX28" fmla="*/ 870468 w 870468"/>
              <a:gd name="connsiteY28" fmla="*/ 603735 h 720000"/>
              <a:gd name="connsiteX29" fmla="*/ 754317 w 870468"/>
              <a:gd name="connsiteY29" fmla="*/ 720000 h 720000"/>
              <a:gd name="connsiteX30" fmla="*/ 598821 w 870468"/>
              <a:gd name="connsiteY30" fmla="*/ 720000 h 720000"/>
              <a:gd name="connsiteX31" fmla="*/ 116266 w 870468"/>
              <a:gd name="connsiteY31" fmla="*/ 720000 h 720000"/>
              <a:gd name="connsiteX32" fmla="*/ 115 w 870468"/>
              <a:gd name="connsiteY32" fmla="*/ 603849 h 720000"/>
              <a:gd name="connsiteX33" fmla="*/ 115 w 870468"/>
              <a:gd name="connsiteY33" fmla="*/ 241841 h 720000"/>
              <a:gd name="connsiteX34" fmla="*/ 0 w 870468"/>
              <a:gd name="connsiteY34" fmla="*/ 241562 h 720000"/>
              <a:gd name="connsiteX35" fmla="*/ 115 w 870468"/>
              <a:gd name="connsiteY35" fmla="*/ 241284 h 720000"/>
              <a:gd name="connsiteX36" fmla="*/ 115 w 870468"/>
              <a:gd name="connsiteY36" fmla="*/ 116151 h 720000"/>
              <a:gd name="connsiteX37" fmla="*/ 116266 w 870468"/>
              <a:gd name="connsiteY37" fmla="*/ 0 h 720000"/>
            </a:gdLst>
            <a:ahLst/>
            <a:cxnLst/>
            <a:rect l="l" t="t" r="r" b="b"/>
            <a:pathLst>
              <a:path w="870468" h="720000">
                <a:moveTo>
                  <a:pt x="153878" y="353026"/>
                </a:moveTo>
                <a:lnTo>
                  <a:pt x="449972" y="353026"/>
                </a:lnTo>
                <a:cubicBezTo>
                  <a:pt x="472036" y="353026"/>
                  <a:pt x="489985" y="370975"/>
                  <a:pt x="489985" y="393039"/>
                </a:cubicBezTo>
                <a:cubicBezTo>
                  <a:pt x="489985" y="415103"/>
                  <a:pt x="472150" y="433051"/>
                  <a:pt x="449972" y="433051"/>
                </a:cubicBezTo>
                <a:lnTo>
                  <a:pt x="153878" y="433051"/>
                </a:lnTo>
                <a:cubicBezTo>
                  <a:pt x="131814" y="433051"/>
                  <a:pt x="113865" y="415103"/>
                  <a:pt x="113865" y="393039"/>
                </a:cubicBezTo>
                <a:cubicBezTo>
                  <a:pt x="113865" y="370975"/>
                  <a:pt x="131814" y="353026"/>
                  <a:pt x="153878" y="353026"/>
                </a:cubicBezTo>
                <a:close/>
                <a:moveTo>
                  <a:pt x="68708" y="275858"/>
                </a:moveTo>
                <a:lnTo>
                  <a:pt x="68708" y="603735"/>
                </a:lnTo>
                <a:cubicBezTo>
                  <a:pt x="68708" y="630029"/>
                  <a:pt x="90087" y="651293"/>
                  <a:pt x="116266" y="651293"/>
                </a:cubicBezTo>
                <a:lnTo>
                  <a:pt x="598821" y="651293"/>
                </a:lnTo>
                <a:lnTo>
                  <a:pt x="754317" y="651293"/>
                </a:lnTo>
                <a:cubicBezTo>
                  <a:pt x="780611" y="651293"/>
                  <a:pt x="801875" y="629915"/>
                  <a:pt x="801875" y="603735"/>
                </a:cubicBezTo>
                <a:lnTo>
                  <a:pt x="801875" y="275858"/>
                </a:lnTo>
                <a:lnTo>
                  <a:pt x="598821" y="275858"/>
                </a:lnTo>
                <a:close/>
                <a:moveTo>
                  <a:pt x="116266" y="68593"/>
                </a:moveTo>
                <a:cubicBezTo>
                  <a:pt x="89972" y="68593"/>
                  <a:pt x="68708" y="89972"/>
                  <a:pt x="68708" y="116151"/>
                </a:cubicBezTo>
                <a:lnTo>
                  <a:pt x="68708" y="207265"/>
                </a:lnTo>
                <a:lnTo>
                  <a:pt x="598821" y="207265"/>
                </a:lnTo>
                <a:lnTo>
                  <a:pt x="801875" y="207265"/>
                </a:lnTo>
                <a:lnTo>
                  <a:pt x="801875" y="116151"/>
                </a:lnTo>
                <a:cubicBezTo>
                  <a:pt x="801875" y="89857"/>
                  <a:pt x="780497" y="68593"/>
                  <a:pt x="754317" y="68593"/>
                </a:cubicBezTo>
                <a:lnTo>
                  <a:pt x="598821" y="68593"/>
                </a:lnTo>
                <a:close/>
                <a:moveTo>
                  <a:pt x="116266" y="0"/>
                </a:moveTo>
                <a:lnTo>
                  <a:pt x="598821" y="0"/>
                </a:lnTo>
                <a:lnTo>
                  <a:pt x="754317" y="0"/>
                </a:lnTo>
                <a:cubicBezTo>
                  <a:pt x="818338" y="0"/>
                  <a:pt x="870468" y="52131"/>
                  <a:pt x="870468" y="116151"/>
                </a:cubicBezTo>
                <a:lnTo>
                  <a:pt x="870468" y="241562"/>
                </a:lnTo>
                <a:lnTo>
                  <a:pt x="870468" y="603735"/>
                </a:lnTo>
                <a:cubicBezTo>
                  <a:pt x="870468" y="667869"/>
                  <a:pt x="818338" y="720000"/>
                  <a:pt x="754317" y="720000"/>
                </a:cubicBezTo>
                <a:lnTo>
                  <a:pt x="598821" y="720000"/>
                </a:lnTo>
                <a:lnTo>
                  <a:pt x="116266" y="720000"/>
                </a:lnTo>
                <a:cubicBezTo>
                  <a:pt x="52246" y="720000"/>
                  <a:pt x="115" y="667869"/>
                  <a:pt x="115" y="603849"/>
                </a:cubicBezTo>
                <a:lnTo>
                  <a:pt x="115" y="241841"/>
                </a:lnTo>
                <a:lnTo>
                  <a:pt x="0" y="241562"/>
                </a:lnTo>
                <a:lnTo>
                  <a:pt x="115" y="241284"/>
                </a:lnTo>
                <a:lnTo>
                  <a:pt x="115" y="116151"/>
                </a:lnTo>
                <a:cubicBezTo>
                  <a:pt x="115" y="52131"/>
                  <a:pt x="52246" y="0"/>
                  <a:pt x="116266" y="0"/>
                </a:cubicBezTo>
                <a:close/>
              </a:path>
            </a:pathLst>
          </a:custGeom>
          <a:solidFill>
            <a:schemeClr val="bg1"/>
          </a:solidFill>
          <a:ln w="1860" cap="flat">
            <a:noFill/>
            <a:miter/>
          </a:ln>
        </p:spPr>
        <p:txBody>
          <a:bodyPr vert="horz" wrap="square" lIns="91440" tIns="45720" rIns="91440" bIns="45720" rtlCol="0" anchor="ctr"/>
          <a:lstStyle/>
          <a:p>
            <a:pPr algn="l"/>
            <a:endParaRPr kumimoji="1" lang="zh-CN" altLang="en-US"/>
          </a:p>
        </p:txBody>
      </p:sp>
      <p:sp>
        <p:nvSpPr>
          <p:cNvPr id="7" name="标题 1"/>
          <p:cNvSpPr txBox="1"/>
          <p:nvPr/>
        </p:nvSpPr>
        <p:spPr>
          <a:xfrm>
            <a:off x="438153" y="454500"/>
            <a:ext cx="6685308" cy="510950"/>
          </a:xfrm>
          <a:prstGeom prst="parallelogram">
            <a:avLst>
              <a:gd name="adj" fmla="val 42948"/>
            </a:avLst>
          </a:prstGeom>
          <a:gradFill>
            <a:gsLst>
              <a:gs pos="0">
                <a:schemeClr val="accent1">
                  <a:lumMod val="20000"/>
                  <a:lumOff val="80000"/>
                </a:schemeClr>
              </a:gs>
              <a:gs pos="89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773150" y="475975"/>
            <a:ext cx="1074575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将颜色添加到视图</a:t>
            </a:r>
            <a:endParaRPr kumimoji="1" lang="zh-CN" altLang="en-US"/>
          </a:p>
        </p:txBody>
      </p:sp>
      <p:sp>
        <p:nvSpPr>
          <p:cNvPr id="9" name="标题 1"/>
          <p:cNvSpPr txBox="1"/>
          <p:nvPr/>
        </p:nvSpPr>
        <p:spPr>
          <a:xfrm>
            <a:off x="169743" y="-1"/>
            <a:ext cx="603407" cy="965451"/>
          </a:xfrm>
          <a:prstGeom prst="parallelogram">
            <a:avLst>
              <a:gd name="adj" fmla="val 73502"/>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11" name="图片 10">
            <a:extLst>
              <a:ext uri="{FF2B5EF4-FFF2-40B4-BE49-F238E27FC236}">
                <a16:creationId xmlns:a16="http://schemas.microsoft.com/office/drawing/2014/main" id="{75655E94-A3CE-9D1F-6E93-CA8854D165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49033" y="3037625"/>
            <a:ext cx="7101840" cy="3643876"/>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1101310" y="1821966"/>
            <a:ext cx="9989380" cy="1616554"/>
          </a:xfrm>
          <a:prstGeom prst="roundRect">
            <a:avLst>
              <a:gd name="adj" fmla="val 3193"/>
            </a:avLst>
          </a:prstGeom>
          <a:solidFill>
            <a:schemeClr val="bg1"/>
          </a:solidFill>
          <a:ln w="9525" cap="sq">
            <a:solidFill>
              <a:schemeClr val="accent1"/>
            </a:solid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1336930" y="2537790"/>
            <a:ext cx="9518140" cy="1983823"/>
          </a:xfrm>
          <a:prstGeom prst="rect">
            <a:avLst/>
          </a:prstGeom>
          <a:noFill/>
          <a:ln>
            <a:noFill/>
          </a:ln>
        </p:spPr>
        <p:txBody>
          <a:bodyPr vert="horz" wrap="square" lIns="0" tIns="0" rIns="0" bIns="0" rtlCol="0" anchor="t"/>
          <a:lstStyle/>
          <a:p>
            <a:pPr algn="ctr"/>
            <a:r>
              <a:rPr kumimoji="1" lang="en-US" altLang="zh-CN" sz="1400" dirty="0">
                <a:ln w="12700">
                  <a:noFill/>
                </a:ln>
                <a:solidFill>
                  <a:srgbClr val="262626">
                    <a:alpha val="100000"/>
                  </a:srgbClr>
                </a:solidFill>
                <a:latin typeface="Source Han Sans"/>
                <a:ea typeface="Source Han Sans"/>
                <a:cs typeface="Source Han Sans"/>
              </a:rPr>
              <a:t>已经看到，家具分类下的Table（桌子）高亏损，科技产品分类下的Phone（手机）高利润，但是在制定具体的营销策略之前，还需要更多的细节信息。现在，按照区域对视图进行细分，从数据窗格中，将“Region”（区域）拖到行功能区，并将其放在“Sum(Sales)”左侧，如图4- 19所示。现在，可以看到每个区域按产品列出的销售额和盈利能力。</a:t>
            </a:r>
            <a:endParaRPr kumimoji="1" lang="zh-CN" altLang="en-US" dirty="0"/>
          </a:p>
        </p:txBody>
      </p:sp>
      <p:grpSp>
        <p:nvGrpSpPr>
          <p:cNvPr id="7" name="组合 6"/>
          <p:cNvGrpSpPr/>
          <p:nvPr/>
        </p:nvGrpSpPr>
        <p:grpSpPr>
          <a:xfrm>
            <a:off x="5595009" y="1334406"/>
            <a:ext cx="1001982" cy="1001982"/>
            <a:chOff x="5588659" y="1746526"/>
            <a:chExt cx="1001982" cy="1001982"/>
          </a:xfrm>
        </p:grpSpPr>
        <p:sp>
          <p:nvSpPr>
            <p:cNvPr id="8" name="标题 1"/>
            <p:cNvSpPr txBox="1"/>
            <p:nvPr/>
          </p:nvSpPr>
          <p:spPr>
            <a:xfrm>
              <a:off x="5588659" y="1746526"/>
              <a:ext cx="1001982" cy="1001982"/>
            </a:xfrm>
            <a:prstGeom prst="ellipse">
              <a:avLst/>
            </a:prstGeom>
            <a:solidFill>
              <a:schemeClr val="accent1"/>
            </a:solidFill>
            <a:ln w="76200" cap="flat">
              <a:solidFill>
                <a:schemeClr val="accent1">
                  <a:lumMod val="20000"/>
                  <a:lumOff val="80000"/>
                </a:schemeClr>
              </a:solidFill>
              <a:miter/>
            </a:ln>
            <a:effectLst/>
          </p:spPr>
          <p:txBody>
            <a:bodyPr vert="horz" wrap="square" lIns="91440" tIns="45720" rIns="91440" bIns="45720" rtlCol="0" anchor="ctr"/>
            <a:lstStyle/>
            <a:p>
              <a:pPr algn="ctr"/>
              <a:endParaRPr kumimoji="1" lang="zh-CN" altLang="en-US"/>
            </a:p>
          </p:txBody>
        </p:sp>
        <p:sp>
          <p:nvSpPr>
            <p:cNvPr id="9" name="标题 1"/>
            <p:cNvSpPr txBox="1"/>
            <p:nvPr/>
          </p:nvSpPr>
          <p:spPr>
            <a:xfrm flipH="1" flipV="1">
              <a:off x="5869263" y="2034240"/>
              <a:ext cx="440775" cy="426554"/>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chemeClr val="bg1"/>
            </a:solidFill>
            <a:ln w="1860" cap="flat">
              <a:noFill/>
              <a:miter/>
            </a:ln>
          </p:spPr>
          <p:txBody>
            <a:bodyPr vert="horz" wrap="square" lIns="91440" tIns="45720" rIns="91440" bIns="45720" rtlCol="0" anchor="ctr"/>
            <a:lstStyle/>
            <a:p>
              <a:pPr algn="l"/>
              <a:endParaRPr kumimoji="1" lang="zh-CN" altLang="en-US"/>
            </a:p>
          </p:txBody>
        </p:sp>
      </p:grpSp>
      <p:sp>
        <p:nvSpPr>
          <p:cNvPr id="10" name="标题 1"/>
          <p:cNvSpPr txBox="1"/>
          <p:nvPr/>
        </p:nvSpPr>
        <p:spPr>
          <a:xfrm>
            <a:off x="438153" y="454500"/>
            <a:ext cx="6685308" cy="510950"/>
          </a:xfrm>
          <a:prstGeom prst="parallelogram">
            <a:avLst>
              <a:gd name="adj" fmla="val 42948"/>
            </a:avLst>
          </a:prstGeom>
          <a:gradFill>
            <a:gsLst>
              <a:gs pos="0">
                <a:schemeClr val="accent1">
                  <a:lumMod val="20000"/>
                  <a:lumOff val="80000"/>
                </a:schemeClr>
              </a:gs>
              <a:gs pos="89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773150" y="475975"/>
            <a:ext cx="1074575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将颜色添加到视图</a:t>
            </a:r>
            <a:endParaRPr kumimoji="1" lang="zh-CN" altLang="en-US"/>
          </a:p>
        </p:txBody>
      </p:sp>
      <p:sp>
        <p:nvSpPr>
          <p:cNvPr id="12" name="标题 1"/>
          <p:cNvSpPr txBox="1"/>
          <p:nvPr/>
        </p:nvSpPr>
        <p:spPr>
          <a:xfrm>
            <a:off x="169743" y="-1"/>
            <a:ext cx="603407" cy="965451"/>
          </a:xfrm>
          <a:prstGeom prst="parallelogram">
            <a:avLst>
              <a:gd name="adj" fmla="val 73502"/>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14" name="图片 13">
            <a:extLst>
              <a:ext uri="{FF2B5EF4-FFF2-40B4-BE49-F238E27FC236}">
                <a16:creationId xmlns:a16="http://schemas.microsoft.com/office/drawing/2014/main" id="{D8BAE7BD-E1A3-85CE-0242-E29F12D790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96312" y="3214379"/>
            <a:ext cx="6599376" cy="3351300"/>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1803999" y="1809826"/>
            <a:ext cx="9006875" cy="3420794"/>
          </a:xfrm>
          <a:prstGeom prst="rect">
            <a:avLst/>
          </a:prstGeom>
          <a:noFill/>
          <a:ln>
            <a:noFill/>
          </a:ln>
        </p:spPr>
        <p:txBody>
          <a:bodyPr vert="horz" wrap="square" lIns="91440" tIns="45720" rIns="91440" bIns="45720" rtlCol="0" anchor="t"/>
          <a:lstStyle/>
          <a:p>
            <a:pPr algn="l"/>
            <a:r>
              <a:rPr kumimoji="1" lang="en-US" altLang="zh-CN" sz="1400">
                <a:ln w="12700">
                  <a:noFill/>
                </a:ln>
                <a:solidFill>
                  <a:schemeClr val="bg2">
                    <a:lumMod val="25000"/>
                  </a:schemeClr>
                </a:solidFill>
                <a:latin typeface="Source Han Sans"/>
                <a:ea typeface="Source Han Sans"/>
                <a:cs typeface="Source Han Sans"/>
              </a:rPr>
              <a:t>右击“Sub- Category”，并选择显示筛选器，选择“Table”（桌子），如图4- 20所示，此时可以观察到，图中东部地区每年都是负利润。在作区左下方，双击“工作表 1”并输入“Sales by Product/Region”（按产品/区域列出的销售额）。选择“文件”&gt;“另存为”保存工作。</a:t>
            </a:r>
            <a:endParaRPr kumimoji="1" lang="zh-CN" altLang="en-US"/>
          </a:p>
        </p:txBody>
      </p:sp>
      <p:sp>
        <p:nvSpPr>
          <p:cNvPr id="5" name="标题 1"/>
          <p:cNvSpPr txBox="1"/>
          <p:nvPr/>
        </p:nvSpPr>
        <p:spPr>
          <a:xfrm>
            <a:off x="1330908" y="1819029"/>
            <a:ext cx="388740" cy="388740"/>
          </a:xfrm>
          <a:prstGeom prst="flowChartConnector">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rot="18864410">
            <a:off x="1407935" y="1910473"/>
            <a:ext cx="234687" cy="150331"/>
          </a:xfrm>
          <a:custGeom>
            <a:avLst/>
            <a:gdLst>
              <a:gd name="connsiteX0" fmla="*/ 598101 w 598101"/>
              <a:gd name="connsiteY0" fmla="*/ 294512 h 383119"/>
              <a:gd name="connsiteX1" fmla="*/ 598101 w 598101"/>
              <a:gd name="connsiteY1" fmla="*/ 383119 h 383119"/>
              <a:gd name="connsiteX2" fmla="*/ 1844 w 598101"/>
              <a:gd name="connsiteY2" fmla="*/ 383119 h 383119"/>
              <a:gd name="connsiteX3" fmla="*/ 1844 w 598101"/>
              <a:gd name="connsiteY3" fmla="*/ 368685 h 383119"/>
              <a:gd name="connsiteX4" fmla="*/ 0 w 598101"/>
              <a:gd name="connsiteY4" fmla="*/ 368613 h 383119"/>
              <a:gd name="connsiteX5" fmla="*/ 1844 w 598101"/>
              <a:gd name="connsiteY5" fmla="*/ 321357 h 383119"/>
              <a:gd name="connsiteX6" fmla="*/ 1844 w 598101"/>
              <a:gd name="connsiteY6" fmla="*/ 294512 h 383119"/>
              <a:gd name="connsiteX7" fmla="*/ 2892 w 598101"/>
              <a:gd name="connsiteY7" fmla="*/ 294512 h 383119"/>
              <a:gd name="connsiteX8" fmla="*/ 14387 w 598101"/>
              <a:gd name="connsiteY8" fmla="*/ 0 h 383119"/>
              <a:gd name="connsiteX9" fmla="*/ 102926 w 598101"/>
              <a:gd name="connsiteY9" fmla="*/ 3456 h 383119"/>
              <a:gd name="connsiteX10" fmla="*/ 91566 w 598101"/>
              <a:gd name="connsiteY10" fmla="*/ 294512 h 383119"/>
            </a:gdLst>
            <a:ahLst/>
            <a:cxnLst/>
            <a:rect l="l" t="t" r="r" b="b"/>
            <a:pathLst>
              <a:path w="598101" h="383119">
                <a:moveTo>
                  <a:pt x="598101" y="294512"/>
                </a:moveTo>
                <a:lnTo>
                  <a:pt x="598101" y="383119"/>
                </a:lnTo>
                <a:lnTo>
                  <a:pt x="1844" y="383119"/>
                </a:lnTo>
                <a:lnTo>
                  <a:pt x="1844" y="368685"/>
                </a:lnTo>
                <a:lnTo>
                  <a:pt x="0" y="368613"/>
                </a:lnTo>
                <a:lnTo>
                  <a:pt x="1844" y="321357"/>
                </a:lnTo>
                <a:lnTo>
                  <a:pt x="1844" y="294512"/>
                </a:lnTo>
                <a:lnTo>
                  <a:pt x="2892" y="294512"/>
                </a:lnTo>
                <a:lnTo>
                  <a:pt x="14387" y="0"/>
                </a:lnTo>
                <a:lnTo>
                  <a:pt x="102926" y="3456"/>
                </a:lnTo>
                <a:lnTo>
                  <a:pt x="91566" y="294512"/>
                </a:lnTo>
                <a:close/>
              </a:path>
            </a:pathLst>
          </a:custGeom>
          <a:solidFill>
            <a:schemeClr val="bg1"/>
          </a:solidFill>
          <a:ln w="19050" cap="sq">
            <a:noFill/>
            <a:miter/>
          </a:ln>
        </p:spPr>
        <p:txBody>
          <a:bodyPr vert="horz" wrap="square" lIns="91440" tIns="45720" rIns="91440" bIns="45720" rtlCol="0" anchor="ctr"/>
          <a:lstStyle/>
          <a:p>
            <a:pPr algn="ctr"/>
            <a:endParaRPr kumimoji="1" lang="zh-CN" altLang="en-US"/>
          </a:p>
        </p:txBody>
      </p:sp>
      <p:sp>
        <p:nvSpPr>
          <p:cNvPr id="7" name="标题 1"/>
          <p:cNvSpPr txBox="1"/>
          <p:nvPr/>
        </p:nvSpPr>
        <p:spPr>
          <a:xfrm>
            <a:off x="1075463" y="1626772"/>
            <a:ext cx="10030687" cy="3954877"/>
          </a:xfrm>
          <a:prstGeom prst="roundRect">
            <a:avLst>
              <a:gd name="adj" fmla="val 3513"/>
            </a:avLst>
          </a:prstGeom>
          <a:noFill/>
          <a:ln w="19050" cap="sq">
            <a:solidFill>
              <a:schemeClr val="accent1">
                <a:lumMod val="60000"/>
                <a:lumOff val="40000"/>
              </a:schemeClr>
            </a:solid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438153" y="454500"/>
            <a:ext cx="6685308" cy="510950"/>
          </a:xfrm>
          <a:prstGeom prst="parallelogram">
            <a:avLst>
              <a:gd name="adj" fmla="val 42948"/>
            </a:avLst>
          </a:prstGeom>
          <a:gradFill>
            <a:gsLst>
              <a:gs pos="0">
                <a:schemeClr val="accent1">
                  <a:lumMod val="20000"/>
                  <a:lumOff val="80000"/>
                </a:schemeClr>
              </a:gs>
              <a:gs pos="89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773150" y="475975"/>
            <a:ext cx="1074575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将颜色添加到视图</a:t>
            </a:r>
            <a:endParaRPr kumimoji="1" lang="zh-CN" altLang="en-US"/>
          </a:p>
        </p:txBody>
      </p:sp>
      <p:sp>
        <p:nvSpPr>
          <p:cNvPr id="10" name="标题 1"/>
          <p:cNvSpPr txBox="1"/>
          <p:nvPr/>
        </p:nvSpPr>
        <p:spPr>
          <a:xfrm>
            <a:off x="169743" y="-1"/>
            <a:ext cx="603407" cy="965451"/>
          </a:xfrm>
          <a:prstGeom prst="parallelogram">
            <a:avLst>
              <a:gd name="adj" fmla="val 73502"/>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12" name="图片 11">
            <a:extLst>
              <a:ext uri="{FF2B5EF4-FFF2-40B4-BE49-F238E27FC236}">
                <a16:creationId xmlns:a16="http://schemas.microsoft.com/office/drawing/2014/main" id="{0EAF3125-E5E8-9950-76B8-D4D472BAF9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28240" y="2640239"/>
            <a:ext cx="7122160" cy="3624207"/>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sp>
        <p:nvSpPr>
          <p:cNvPr id="3"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0" y="1636038"/>
            <a:ext cx="12192000" cy="3802743"/>
          </a:xfrm>
          <a:prstGeom prst="rect">
            <a:avLst/>
          </a:prstGeom>
        </p:spPr>
      </p:pic>
      <p:sp>
        <p:nvSpPr>
          <p:cNvPr id="5" name="标题 1"/>
          <p:cNvSpPr txBox="1"/>
          <p:nvPr/>
        </p:nvSpPr>
        <p:spPr>
          <a:xfrm>
            <a:off x="0" y="1640114"/>
            <a:ext cx="12192000" cy="3802743"/>
          </a:xfrm>
          <a:prstGeom prst="rect">
            <a:avLst/>
          </a:prstGeom>
          <a:solidFill>
            <a:schemeClr val="accent1">
              <a:alpha val="95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3705224" y="2175964"/>
            <a:ext cx="7540625" cy="2573752"/>
          </a:xfrm>
          <a:prstGeom prst="rect">
            <a:avLst/>
          </a:prstGeom>
          <a:noFill/>
          <a:ln cap="sq">
            <a:noFill/>
          </a:ln>
        </p:spPr>
        <p:txBody>
          <a:bodyPr vert="horz" wrap="square" lIns="91440" tIns="45720" rIns="91440" bIns="45720" rtlCol="0" anchor="ctr"/>
          <a:lstStyle/>
          <a:p>
            <a:pPr algn="ctr"/>
            <a:r>
              <a:rPr kumimoji="1" lang="en-US" altLang="zh-CN" sz="6000">
                <a:ln w="12700">
                  <a:noFill/>
                </a:ln>
                <a:solidFill>
                  <a:schemeClr val="bg1"/>
                </a:solidFill>
                <a:latin typeface="OPPOSans H"/>
                <a:ea typeface="OPPOSans H"/>
                <a:cs typeface="OPPOSans H"/>
              </a:rPr>
              <a:t>项目要求</a:t>
            </a:r>
            <a:endParaRPr kumimoji="1" lang="zh-CN" altLang="en-US"/>
          </a:p>
        </p:txBody>
      </p:sp>
      <p:sp>
        <p:nvSpPr>
          <p:cNvPr id="7" name="标题 1"/>
          <p:cNvSpPr txBox="1"/>
          <p:nvPr/>
        </p:nvSpPr>
        <p:spPr>
          <a:xfrm>
            <a:off x="979261" y="2299884"/>
            <a:ext cx="2325913" cy="2325913"/>
          </a:xfrm>
          <a:prstGeom prst="ellipse">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010670" y="1299682"/>
            <a:ext cx="2263095" cy="4326316"/>
          </a:xfrm>
          <a:prstGeom prst="rect">
            <a:avLst/>
          </a:prstGeom>
          <a:noFill/>
          <a:ln cap="sq">
            <a:noFill/>
          </a:ln>
        </p:spPr>
        <p:txBody>
          <a:bodyPr vert="horz" wrap="square" lIns="91440" tIns="45720" rIns="91440" bIns="45720" rtlCol="0" anchor="ctr"/>
          <a:lstStyle/>
          <a:p>
            <a:pPr algn="ctr"/>
            <a:r>
              <a:rPr kumimoji="1" lang="en-US" altLang="zh-CN" sz="9600">
                <a:ln w="12700">
                  <a:noFill/>
                </a:ln>
                <a:solidFill>
                  <a:schemeClr val="accent1"/>
                </a:solidFill>
                <a:latin typeface="OPPOSans H"/>
                <a:ea typeface="OPPOSans H"/>
                <a:cs typeface="OPPOSans H"/>
              </a:rPr>
              <a:t>01</a:t>
            </a:r>
            <a:endParaRPr kumimoji="1" lang="zh-CN" altLang="en-US"/>
          </a:p>
        </p:txBody>
      </p:sp>
      <p:sp>
        <p:nvSpPr>
          <p:cNvPr id="9" name="标题 1"/>
          <p:cNvSpPr txBox="1"/>
          <p:nvPr/>
        </p:nvSpPr>
        <p:spPr>
          <a:xfrm>
            <a:off x="11045825" y="4326315"/>
            <a:ext cx="1146175" cy="1116542"/>
          </a:xfrm>
          <a:custGeom>
            <a:avLst/>
            <a:gdLst>
              <a:gd name="connsiteX0" fmla="*/ 979714 w 1146175"/>
              <a:gd name="connsiteY0" fmla="*/ 0 h 1116542"/>
              <a:gd name="connsiteX1" fmla="*/ 1079884 w 1146175"/>
              <a:gd name="connsiteY1" fmla="*/ 5058 h 1116542"/>
              <a:gd name="connsiteX2" fmla="*/ 1146175 w 1146175"/>
              <a:gd name="connsiteY2" fmla="*/ 15176 h 1116542"/>
              <a:gd name="connsiteX3" fmla="*/ 1146175 w 1146175"/>
              <a:gd name="connsiteY3" fmla="*/ 384519 h 1116542"/>
              <a:gd name="connsiteX4" fmla="*/ 1104796 w 1146175"/>
              <a:gd name="connsiteY4" fmla="*/ 371675 h 1116542"/>
              <a:gd name="connsiteX5" fmla="*/ 979714 w 1146175"/>
              <a:gd name="connsiteY5" fmla="*/ 359065 h 1116542"/>
              <a:gd name="connsiteX6" fmla="*/ 359065 w 1146175"/>
              <a:gd name="connsiteY6" fmla="*/ 979714 h 1116542"/>
              <a:gd name="connsiteX7" fmla="*/ 371674 w 1146175"/>
              <a:gd name="connsiteY7" fmla="*/ 1104797 h 1116542"/>
              <a:gd name="connsiteX8" fmla="*/ 375320 w 1146175"/>
              <a:gd name="connsiteY8" fmla="*/ 1116542 h 1116542"/>
              <a:gd name="connsiteX9" fmla="*/ 13793 w 1146175"/>
              <a:gd name="connsiteY9" fmla="*/ 1116542 h 1116542"/>
              <a:gd name="connsiteX10" fmla="*/ 0 w 1146175"/>
              <a:gd name="connsiteY10" fmla="*/ 979714 h 1116542"/>
              <a:gd name="connsiteX11" fmla="*/ 979714 w 1146175"/>
              <a:gd name="connsiteY11" fmla="*/ 0 h 1116542"/>
            </a:gdLst>
            <a:ahLst/>
            <a:cxnLst/>
            <a:rect l="l" t="t" r="r" b="b"/>
            <a:pathLst>
              <a:path w="1146175" h="1116542">
                <a:moveTo>
                  <a:pt x="979714" y="0"/>
                </a:moveTo>
                <a:cubicBezTo>
                  <a:pt x="1013532" y="0"/>
                  <a:pt x="1046949" y="1714"/>
                  <a:pt x="1079884" y="5058"/>
                </a:cubicBezTo>
                <a:lnTo>
                  <a:pt x="1146175" y="15176"/>
                </a:lnTo>
                <a:lnTo>
                  <a:pt x="1146175" y="384519"/>
                </a:lnTo>
                <a:lnTo>
                  <a:pt x="1104796" y="371675"/>
                </a:lnTo>
                <a:cubicBezTo>
                  <a:pt x="1064394" y="363407"/>
                  <a:pt x="1022561" y="359065"/>
                  <a:pt x="979714" y="359065"/>
                </a:cubicBezTo>
                <a:cubicBezTo>
                  <a:pt x="636939" y="359065"/>
                  <a:pt x="359065" y="636939"/>
                  <a:pt x="359065" y="979714"/>
                </a:cubicBezTo>
                <a:cubicBezTo>
                  <a:pt x="359065" y="1022561"/>
                  <a:pt x="363407" y="1064394"/>
                  <a:pt x="371674" y="1104797"/>
                </a:cubicBezTo>
                <a:lnTo>
                  <a:pt x="375320" y="1116542"/>
                </a:lnTo>
                <a:lnTo>
                  <a:pt x="13793" y="1116542"/>
                </a:lnTo>
                <a:lnTo>
                  <a:pt x="0" y="979714"/>
                </a:lnTo>
                <a:cubicBezTo>
                  <a:pt x="0" y="438633"/>
                  <a:pt x="438633" y="0"/>
                  <a:pt x="979714" y="0"/>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0" name="图片 9"/>
          <p:cNvPicPr>
            <a:picLocks noChangeAspect="1"/>
          </p:cNvPicPr>
          <p:nvPr/>
        </p:nvPicPr>
        <p:blipFill>
          <a:blip r:embed="rId4">
            <a:alphaModFix/>
          </a:blip>
          <a:srcRect/>
          <a:stretch>
            <a:fillRect/>
          </a:stretch>
        </p:blipFill>
        <p:spPr>
          <a:xfrm>
            <a:off x="9231087" y="3177285"/>
            <a:ext cx="2985444" cy="1572431"/>
          </a:xfrm>
          <a:prstGeom prst="rect">
            <a:avLst/>
          </a:prstGeom>
          <a:noFill/>
          <a:ln cap="sq">
            <a:noFill/>
          </a:ln>
        </p:spPr>
      </p:pic>
      <p:pic>
        <p:nvPicPr>
          <p:cNvPr id="12" name="图片 11">
            <a:extLst>
              <a:ext uri="{FF2B5EF4-FFF2-40B4-BE49-F238E27FC236}">
                <a16:creationId xmlns:a16="http://schemas.microsoft.com/office/drawing/2014/main" id="{092CBA47-2979-A10D-C66B-2CDB18268E2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09041" y="520422"/>
            <a:ext cx="2376502" cy="534045"/>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438153" y="1768774"/>
            <a:ext cx="6445699" cy="4276426"/>
          </a:xfrm>
          <a:custGeom>
            <a:avLst/>
            <a:gdLst>
              <a:gd name="connsiteX0" fmla="*/ 613610 w 8486274"/>
              <a:gd name="connsiteY0" fmla="*/ 0 h 3954379"/>
              <a:gd name="connsiteX1" fmla="*/ 1179000 w 8486274"/>
              <a:gd name="connsiteY1" fmla="*/ 374766 h 3954379"/>
              <a:gd name="connsiteX2" fmla="*/ 1192140 w 8486274"/>
              <a:gd name="connsiteY2" fmla="*/ 417095 h 3954379"/>
              <a:gd name="connsiteX3" fmla="*/ 8217547 w 8486274"/>
              <a:gd name="connsiteY3" fmla="*/ 417095 h 3954379"/>
              <a:gd name="connsiteX4" fmla="*/ 8486274 w 8486274"/>
              <a:gd name="connsiteY4" fmla="*/ 685822 h 3954379"/>
              <a:gd name="connsiteX5" fmla="*/ 8486274 w 8486274"/>
              <a:gd name="connsiteY5" fmla="*/ 3685652 h 3954379"/>
              <a:gd name="connsiteX6" fmla="*/ 8217547 w 8486274"/>
              <a:gd name="connsiteY6" fmla="*/ 3954379 h 3954379"/>
              <a:gd name="connsiteX7" fmla="*/ 268727 w 8486274"/>
              <a:gd name="connsiteY7" fmla="*/ 3954379 h 3954379"/>
              <a:gd name="connsiteX8" fmla="*/ 0 w 8486274"/>
              <a:gd name="connsiteY8" fmla="*/ 3685652 h 3954379"/>
              <a:gd name="connsiteX9" fmla="*/ 0 w 8486274"/>
              <a:gd name="connsiteY9" fmla="*/ 685822 h 3954379"/>
              <a:gd name="connsiteX10" fmla="*/ 4855 w 8486274"/>
              <a:gd name="connsiteY10" fmla="*/ 661773 h 3954379"/>
              <a:gd name="connsiteX11" fmla="*/ 0 w 8486274"/>
              <a:gd name="connsiteY11" fmla="*/ 613610 h 3954379"/>
              <a:gd name="connsiteX12" fmla="*/ 613610 w 8486274"/>
              <a:gd name="connsiteY12" fmla="*/ 0 h 3954379"/>
            </a:gdLst>
            <a:ahLst/>
            <a:cxnLst/>
            <a:rect l="l" t="t" r="r" b="b"/>
            <a:pathLst>
              <a:path w="8486274" h="3954379">
                <a:moveTo>
                  <a:pt x="613610" y="0"/>
                </a:moveTo>
                <a:cubicBezTo>
                  <a:pt x="867775" y="0"/>
                  <a:pt x="1085849" y="154532"/>
                  <a:pt x="1179000" y="374766"/>
                </a:cubicBezTo>
                <a:lnTo>
                  <a:pt x="1192140" y="417095"/>
                </a:lnTo>
                <a:lnTo>
                  <a:pt x="8217547" y="417095"/>
                </a:lnTo>
                <a:cubicBezTo>
                  <a:pt x="8365961" y="417095"/>
                  <a:pt x="8486274" y="537408"/>
                  <a:pt x="8486274" y="685822"/>
                </a:cubicBezTo>
                <a:lnTo>
                  <a:pt x="8486274" y="3685652"/>
                </a:lnTo>
                <a:cubicBezTo>
                  <a:pt x="8486274" y="3834066"/>
                  <a:pt x="8365961" y="3954379"/>
                  <a:pt x="8217547" y="3954379"/>
                </a:cubicBezTo>
                <a:lnTo>
                  <a:pt x="268727" y="3954379"/>
                </a:lnTo>
                <a:cubicBezTo>
                  <a:pt x="120313" y="3954379"/>
                  <a:pt x="0" y="3834066"/>
                  <a:pt x="0" y="3685652"/>
                </a:cubicBezTo>
                <a:lnTo>
                  <a:pt x="0" y="685822"/>
                </a:lnTo>
                <a:lnTo>
                  <a:pt x="4855" y="661773"/>
                </a:lnTo>
                <a:lnTo>
                  <a:pt x="0" y="613610"/>
                </a:lnTo>
                <a:cubicBezTo>
                  <a:pt x="0" y="274723"/>
                  <a:pt x="274723" y="0"/>
                  <a:pt x="613610" y="0"/>
                </a:cubicBezTo>
                <a:close/>
              </a:path>
            </a:pathLst>
          </a:cu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604457" y="2075098"/>
            <a:ext cx="591887" cy="547536"/>
          </a:xfrm>
          <a:custGeom>
            <a:avLst/>
            <a:gdLst>
              <a:gd name="connsiteX0" fmla="*/ 56258 w 778320"/>
              <a:gd name="connsiteY0" fmla="*/ 333700 h 720001"/>
              <a:gd name="connsiteX1" fmla="*/ 56258 w 778320"/>
              <a:gd name="connsiteY1" fmla="*/ 627457 h 720001"/>
              <a:gd name="connsiteX2" fmla="*/ 66946 w 778320"/>
              <a:gd name="connsiteY2" fmla="*/ 653054 h 720001"/>
              <a:gd name="connsiteX3" fmla="*/ 92544 w 778320"/>
              <a:gd name="connsiteY3" fmla="*/ 663743 h 720001"/>
              <a:gd name="connsiteX4" fmla="*/ 685683 w 778320"/>
              <a:gd name="connsiteY4" fmla="*/ 663743 h 720001"/>
              <a:gd name="connsiteX5" fmla="*/ 711281 w 778320"/>
              <a:gd name="connsiteY5" fmla="*/ 653054 h 720001"/>
              <a:gd name="connsiteX6" fmla="*/ 721969 w 778320"/>
              <a:gd name="connsiteY6" fmla="*/ 627457 h 720001"/>
              <a:gd name="connsiteX7" fmla="*/ 721969 w 778320"/>
              <a:gd name="connsiteY7" fmla="*/ 333700 h 720001"/>
              <a:gd name="connsiteX8" fmla="*/ 92544 w 778320"/>
              <a:gd name="connsiteY8" fmla="*/ 142049 h 720001"/>
              <a:gd name="connsiteX9" fmla="*/ 56258 w 778320"/>
              <a:gd name="connsiteY9" fmla="*/ 178336 h 720001"/>
              <a:gd name="connsiteX10" fmla="*/ 56258 w 778320"/>
              <a:gd name="connsiteY10" fmla="*/ 277443 h 720001"/>
              <a:gd name="connsiteX11" fmla="*/ 721969 w 778320"/>
              <a:gd name="connsiteY11" fmla="*/ 277443 h 720001"/>
              <a:gd name="connsiteX12" fmla="*/ 721969 w 778320"/>
              <a:gd name="connsiteY12" fmla="*/ 178336 h 720001"/>
              <a:gd name="connsiteX13" fmla="*/ 685683 w 778320"/>
              <a:gd name="connsiteY13" fmla="*/ 142049 h 720001"/>
              <a:gd name="connsiteX14" fmla="*/ 561355 w 778320"/>
              <a:gd name="connsiteY14" fmla="*/ 142049 h 720001"/>
              <a:gd name="connsiteX15" fmla="*/ 561355 w 778320"/>
              <a:gd name="connsiteY15" fmla="*/ 201026 h 720001"/>
              <a:gd name="connsiteX16" fmla="*/ 533226 w 778320"/>
              <a:gd name="connsiteY16" fmla="*/ 229249 h 720001"/>
              <a:gd name="connsiteX17" fmla="*/ 505097 w 778320"/>
              <a:gd name="connsiteY17" fmla="*/ 201120 h 720001"/>
              <a:gd name="connsiteX18" fmla="*/ 505097 w 778320"/>
              <a:gd name="connsiteY18" fmla="*/ 142049 h 720001"/>
              <a:gd name="connsiteX19" fmla="*/ 273129 w 778320"/>
              <a:gd name="connsiteY19" fmla="*/ 142049 h 720001"/>
              <a:gd name="connsiteX20" fmla="*/ 273129 w 778320"/>
              <a:gd name="connsiteY20" fmla="*/ 201026 h 720001"/>
              <a:gd name="connsiteX21" fmla="*/ 245001 w 778320"/>
              <a:gd name="connsiteY21" fmla="*/ 229249 h 720001"/>
              <a:gd name="connsiteX22" fmla="*/ 216872 w 778320"/>
              <a:gd name="connsiteY22" fmla="*/ 201120 h 720001"/>
              <a:gd name="connsiteX23" fmla="*/ 216872 w 778320"/>
              <a:gd name="connsiteY23" fmla="*/ 142049 h 720001"/>
              <a:gd name="connsiteX24" fmla="*/ 245001 w 778320"/>
              <a:gd name="connsiteY24" fmla="*/ 0 h 720001"/>
              <a:gd name="connsiteX25" fmla="*/ 273129 w 778320"/>
              <a:gd name="connsiteY25" fmla="*/ 28129 h 720001"/>
              <a:gd name="connsiteX26" fmla="*/ 273129 w 778320"/>
              <a:gd name="connsiteY26" fmla="*/ 85792 h 720001"/>
              <a:gd name="connsiteX27" fmla="*/ 505097 w 778320"/>
              <a:gd name="connsiteY27" fmla="*/ 85792 h 720001"/>
              <a:gd name="connsiteX28" fmla="*/ 505097 w 778320"/>
              <a:gd name="connsiteY28" fmla="*/ 28129 h 720001"/>
              <a:gd name="connsiteX29" fmla="*/ 533226 w 778320"/>
              <a:gd name="connsiteY29" fmla="*/ 0 h 720001"/>
              <a:gd name="connsiteX30" fmla="*/ 561355 w 778320"/>
              <a:gd name="connsiteY30" fmla="*/ 28129 h 720001"/>
              <a:gd name="connsiteX31" fmla="*/ 561355 w 778320"/>
              <a:gd name="connsiteY31" fmla="*/ 85792 h 720001"/>
              <a:gd name="connsiteX32" fmla="*/ 685683 w 778320"/>
              <a:gd name="connsiteY32" fmla="*/ 85792 h 720001"/>
              <a:gd name="connsiteX33" fmla="*/ 778320 w 778320"/>
              <a:gd name="connsiteY33" fmla="*/ 178336 h 720001"/>
              <a:gd name="connsiteX34" fmla="*/ 778320 w 778320"/>
              <a:gd name="connsiteY34" fmla="*/ 627457 h 720001"/>
              <a:gd name="connsiteX35" fmla="*/ 685777 w 778320"/>
              <a:gd name="connsiteY35" fmla="*/ 720001 h 720001"/>
              <a:gd name="connsiteX36" fmla="*/ 92544 w 778320"/>
              <a:gd name="connsiteY36" fmla="*/ 720001 h 720001"/>
              <a:gd name="connsiteX37" fmla="*/ 0 w 778320"/>
              <a:gd name="connsiteY37" fmla="*/ 627457 h 720001"/>
              <a:gd name="connsiteX38" fmla="*/ 0 w 778320"/>
              <a:gd name="connsiteY38" fmla="*/ 333700 h 720001"/>
              <a:gd name="connsiteX39" fmla="*/ 0 w 778320"/>
              <a:gd name="connsiteY39" fmla="*/ 277443 h 720001"/>
              <a:gd name="connsiteX40" fmla="*/ 0 w 778320"/>
              <a:gd name="connsiteY40" fmla="*/ 178336 h 720001"/>
              <a:gd name="connsiteX41" fmla="*/ 92544 w 778320"/>
              <a:gd name="connsiteY41" fmla="*/ 85792 h 720001"/>
              <a:gd name="connsiteX42" fmla="*/ 216872 w 778320"/>
              <a:gd name="connsiteY42" fmla="*/ 85792 h 720001"/>
              <a:gd name="connsiteX43" fmla="*/ 216872 w 778320"/>
              <a:gd name="connsiteY43" fmla="*/ 28129 h 720001"/>
              <a:gd name="connsiteX44" fmla="*/ 245001 w 778320"/>
              <a:gd name="connsiteY44" fmla="*/ 0 h 720001"/>
            </a:gdLst>
            <a:ahLst/>
            <a:cxnLst/>
            <a:rect l="l" t="t" r="r" b="b"/>
            <a:pathLst>
              <a:path w="778320" h="720001">
                <a:moveTo>
                  <a:pt x="56258" y="333700"/>
                </a:moveTo>
                <a:lnTo>
                  <a:pt x="56258" y="627457"/>
                </a:lnTo>
                <a:cubicBezTo>
                  <a:pt x="56258" y="637115"/>
                  <a:pt x="60008" y="646116"/>
                  <a:pt x="66946" y="653054"/>
                </a:cubicBezTo>
                <a:cubicBezTo>
                  <a:pt x="73885" y="659899"/>
                  <a:pt x="82980" y="663743"/>
                  <a:pt x="92544" y="663743"/>
                </a:cubicBezTo>
                <a:lnTo>
                  <a:pt x="685683" y="663743"/>
                </a:lnTo>
                <a:cubicBezTo>
                  <a:pt x="695341" y="663743"/>
                  <a:pt x="704342" y="659993"/>
                  <a:pt x="711281" y="653054"/>
                </a:cubicBezTo>
                <a:cubicBezTo>
                  <a:pt x="718125" y="646116"/>
                  <a:pt x="721969" y="637021"/>
                  <a:pt x="721969" y="627457"/>
                </a:cubicBezTo>
                <a:lnTo>
                  <a:pt x="721969" y="333700"/>
                </a:lnTo>
                <a:close/>
                <a:moveTo>
                  <a:pt x="92544" y="142049"/>
                </a:moveTo>
                <a:cubicBezTo>
                  <a:pt x="72478" y="142049"/>
                  <a:pt x="56258" y="158364"/>
                  <a:pt x="56258" y="178336"/>
                </a:cubicBezTo>
                <a:lnTo>
                  <a:pt x="56258" y="277443"/>
                </a:lnTo>
                <a:lnTo>
                  <a:pt x="721969" y="277443"/>
                </a:lnTo>
                <a:lnTo>
                  <a:pt x="721969" y="178336"/>
                </a:lnTo>
                <a:cubicBezTo>
                  <a:pt x="721969" y="158270"/>
                  <a:pt x="705655" y="142049"/>
                  <a:pt x="685683" y="142049"/>
                </a:cubicBezTo>
                <a:lnTo>
                  <a:pt x="561355" y="142049"/>
                </a:lnTo>
                <a:lnTo>
                  <a:pt x="561355" y="201026"/>
                </a:lnTo>
                <a:cubicBezTo>
                  <a:pt x="561355" y="216591"/>
                  <a:pt x="548790" y="229249"/>
                  <a:pt x="533226" y="229249"/>
                </a:cubicBezTo>
                <a:cubicBezTo>
                  <a:pt x="517661" y="229249"/>
                  <a:pt x="505097" y="216685"/>
                  <a:pt x="505097" y="201120"/>
                </a:cubicBezTo>
                <a:lnTo>
                  <a:pt x="505097" y="142049"/>
                </a:lnTo>
                <a:lnTo>
                  <a:pt x="273129" y="142049"/>
                </a:lnTo>
                <a:lnTo>
                  <a:pt x="273129" y="201026"/>
                </a:lnTo>
                <a:cubicBezTo>
                  <a:pt x="273129" y="216591"/>
                  <a:pt x="260565" y="229249"/>
                  <a:pt x="245001" y="229249"/>
                </a:cubicBezTo>
                <a:cubicBezTo>
                  <a:pt x="229436" y="229249"/>
                  <a:pt x="216872" y="216685"/>
                  <a:pt x="216872" y="201120"/>
                </a:cubicBezTo>
                <a:lnTo>
                  <a:pt x="216872" y="142049"/>
                </a:lnTo>
                <a:close/>
                <a:moveTo>
                  <a:pt x="245001" y="0"/>
                </a:moveTo>
                <a:cubicBezTo>
                  <a:pt x="260565" y="0"/>
                  <a:pt x="273129" y="12564"/>
                  <a:pt x="273129" y="28129"/>
                </a:cubicBezTo>
                <a:lnTo>
                  <a:pt x="273129" y="85792"/>
                </a:lnTo>
                <a:lnTo>
                  <a:pt x="505097" y="85792"/>
                </a:lnTo>
                <a:lnTo>
                  <a:pt x="505097" y="28129"/>
                </a:lnTo>
                <a:cubicBezTo>
                  <a:pt x="505097" y="12564"/>
                  <a:pt x="517661" y="0"/>
                  <a:pt x="533226" y="0"/>
                </a:cubicBezTo>
                <a:cubicBezTo>
                  <a:pt x="548790" y="0"/>
                  <a:pt x="561355" y="12564"/>
                  <a:pt x="561355" y="28129"/>
                </a:cubicBezTo>
                <a:lnTo>
                  <a:pt x="561355" y="85792"/>
                </a:lnTo>
                <a:lnTo>
                  <a:pt x="685683" y="85792"/>
                </a:lnTo>
                <a:cubicBezTo>
                  <a:pt x="736784" y="85792"/>
                  <a:pt x="778227" y="127235"/>
                  <a:pt x="778320" y="178336"/>
                </a:cubicBezTo>
                <a:lnTo>
                  <a:pt x="778320" y="627457"/>
                </a:lnTo>
                <a:cubicBezTo>
                  <a:pt x="778320" y="678370"/>
                  <a:pt x="736690" y="720001"/>
                  <a:pt x="685777" y="720001"/>
                </a:cubicBezTo>
                <a:lnTo>
                  <a:pt x="92544" y="720001"/>
                </a:lnTo>
                <a:cubicBezTo>
                  <a:pt x="41631" y="720001"/>
                  <a:pt x="0" y="678370"/>
                  <a:pt x="0" y="627457"/>
                </a:cubicBezTo>
                <a:lnTo>
                  <a:pt x="0" y="333700"/>
                </a:lnTo>
                <a:lnTo>
                  <a:pt x="0" y="277443"/>
                </a:lnTo>
                <a:lnTo>
                  <a:pt x="0" y="178336"/>
                </a:lnTo>
                <a:cubicBezTo>
                  <a:pt x="0" y="127235"/>
                  <a:pt x="41443" y="85792"/>
                  <a:pt x="92544" y="85792"/>
                </a:cubicBezTo>
                <a:lnTo>
                  <a:pt x="216872" y="85792"/>
                </a:lnTo>
                <a:lnTo>
                  <a:pt x="216872" y="28129"/>
                </a:lnTo>
                <a:cubicBezTo>
                  <a:pt x="216872" y="12564"/>
                  <a:pt x="229436" y="0"/>
                  <a:pt x="245001" y="0"/>
                </a:cubicBezTo>
                <a:close/>
              </a:path>
            </a:pathLst>
          </a:custGeom>
          <a:solidFill>
            <a:schemeClr val="accent1"/>
          </a:solidFill>
          <a:ln w="1860" cap="flat">
            <a:noFill/>
            <a:miter/>
          </a:ln>
        </p:spPr>
        <p:txBody>
          <a:bodyPr vert="horz" wrap="square" lIns="91440" tIns="45720" rIns="91440" bIns="45720" rtlCol="0" anchor="ctr"/>
          <a:lstStyle/>
          <a:p>
            <a:pPr algn="l"/>
            <a:endParaRPr kumimoji="1" lang="zh-CN" altLang="en-US"/>
          </a:p>
        </p:txBody>
      </p:sp>
      <p:sp>
        <p:nvSpPr>
          <p:cNvPr id="7" name="标题 1"/>
          <p:cNvSpPr txBox="1"/>
          <p:nvPr/>
        </p:nvSpPr>
        <p:spPr>
          <a:xfrm>
            <a:off x="702849" y="2808668"/>
            <a:ext cx="6063711" cy="2553537"/>
          </a:xfrm>
          <a:prstGeom prst="rect">
            <a:avLst/>
          </a:prstGeom>
          <a:noFill/>
          <a:ln cap="sq">
            <a:noFill/>
          </a:ln>
        </p:spPr>
        <p:txBody>
          <a:bodyPr vert="horz" wrap="square" lIns="0" tIns="0" rIns="0" bIns="0" rtlCol="0" anchor="t"/>
          <a:lstStyle/>
          <a:p>
            <a:pPr algn="l"/>
            <a:r>
              <a:rPr kumimoji="1" lang="en-US" altLang="zh-CN" sz="1400" dirty="0">
                <a:ln w="12700">
                  <a:noFill/>
                </a:ln>
                <a:solidFill>
                  <a:schemeClr val="tx1">
                    <a:lumMod val="85000"/>
                    <a:lumOff val="15000"/>
                  </a:schemeClr>
                </a:solidFill>
                <a:latin typeface="Source Han Sans"/>
                <a:ea typeface="Source Han Sans"/>
                <a:cs typeface="Source Han Sans"/>
              </a:rPr>
              <a:t>在前文的示例中，查看完商品销售额和利润情况之后，接下来可以按区域来研究商品的利润情况。由于要查看地理数据，因此用户可以选择生成地图视图。地图视图非常适用于显示和分析这种区域信息。对于此示例，Tableau已经为“国家/</a:t>
            </a:r>
            <a:r>
              <a:rPr kumimoji="1" lang="en-US" altLang="zh-CN" sz="1400" dirty="0" err="1">
                <a:ln w="12700">
                  <a:noFill/>
                </a:ln>
                <a:solidFill>
                  <a:schemeClr val="tx1">
                    <a:lumMod val="85000"/>
                    <a:lumOff val="15000"/>
                  </a:schemeClr>
                </a:solidFill>
                <a:latin typeface="Source Han Sans"/>
                <a:ea typeface="Source Han Sans"/>
                <a:cs typeface="Source Han Sans"/>
              </a:rPr>
              <a:t>地区</a:t>
            </a:r>
            <a:r>
              <a:rPr kumimoji="1" lang="en-US" altLang="zh-CN" sz="1400" dirty="0">
                <a:ln w="12700">
                  <a:noFill/>
                </a:ln>
                <a:solidFill>
                  <a:schemeClr val="tx1">
                    <a:lumMod val="85000"/>
                    <a:lumOff val="15000"/>
                  </a:schemeClr>
                </a:solidFill>
                <a:latin typeface="Source Han Sans"/>
                <a:ea typeface="Source Han Sans"/>
                <a:cs typeface="Source Han Sans"/>
              </a:rPr>
              <a:t>”、“州/省/市/</a:t>
            </a:r>
            <a:r>
              <a:rPr kumimoji="1" lang="en-US" altLang="zh-CN" sz="1400" dirty="0" err="1">
                <a:ln w="12700">
                  <a:noFill/>
                </a:ln>
                <a:solidFill>
                  <a:schemeClr val="tx1">
                    <a:lumMod val="85000"/>
                    <a:lumOff val="15000"/>
                  </a:schemeClr>
                </a:solidFill>
                <a:latin typeface="Source Han Sans"/>
                <a:ea typeface="Source Han Sans"/>
                <a:cs typeface="Source Han Sans"/>
              </a:rPr>
              <a:t>自治区</a:t>
            </a:r>
            <a:r>
              <a:rPr kumimoji="1" lang="en-US" altLang="zh-CN" sz="1400" dirty="0">
                <a:ln w="12700">
                  <a:noFill/>
                </a:ln>
                <a:solidFill>
                  <a:schemeClr val="tx1">
                    <a:lumMod val="85000"/>
                    <a:lumOff val="15000"/>
                  </a:schemeClr>
                </a:solidFill>
                <a:latin typeface="Source Han Sans"/>
                <a:ea typeface="Source Han Sans"/>
                <a:cs typeface="Source Han Sans"/>
              </a:rPr>
              <a:t>”“</a:t>
            </a:r>
            <a:r>
              <a:rPr kumimoji="1" lang="en-US" altLang="zh-CN" sz="1400" dirty="0" err="1">
                <a:ln w="12700">
                  <a:noFill/>
                </a:ln>
                <a:solidFill>
                  <a:schemeClr val="tx1">
                    <a:lumMod val="85000"/>
                    <a:lumOff val="15000"/>
                  </a:schemeClr>
                </a:solidFill>
                <a:latin typeface="Source Han Sans"/>
                <a:ea typeface="Source Han Sans"/>
                <a:cs typeface="Source Han Sans"/>
              </a:rPr>
              <a:t>城市”和“邮政编码”字段分配了适当的地理角色，软件可以智能地识别出这些字段中的每个字段都包含的地理数据</a:t>
            </a:r>
            <a:r>
              <a:rPr kumimoji="1" lang="en-US" altLang="zh-CN" sz="1400" dirty="0">
                <a:ln w="12700">
                  <a:noFill/>
                </a:ln>
                <a:solidFill>
                  <a:schemeClr val="tx1">
                    <a:lumMod val="85000"/>
                    <a:lumOff val="15000"/>
                  </a:schemeClr>
                </a:solidFill>
                <a:latin typeface="Source Han Sans"/>
                <a:ea typeface="Source Han Sans"/>
                <a:cs typeface="Source Han Sans"/>
              </a:rPr>
              <a:t>。
</a:t>
            </a:r>
            <a:r>
              <a:rPr kumimoji="1" lang="en-US" altLang="zh-CN" sz="1400" dirty="0" err="1">
                <a:ln w="12700">
                  <a:noFill/>
                </a:ln>
                <a:solidFill>
                  <a:schemeClr val="tx1">
                    <a:lumMod val="85000"/>
                    <a:lumOff val="15000"/>
                  </a:schemeClr>
                </a:solidFill>
                <a:latin typeface="Source Han Sans"/>
                <a:ea typeface="Source Han Sans"/>
                <a:cs typeface="Source Han Sans"/>
              </a:rPr>
              <a:t>因为Sample</a:t>
            </a:r>
            <a:r>
              <a:rPr kumimoji="1" lang="en-US" altLang="zh-CN" sz="1400" dirty="0">
                <a:ln w="12700">
                  <a:noFill/>
                </a:ln>
                <a:solidFill>
                  <a:schemeClr val="tx1">
                    <a:lumMod val="85000"/>
                    <a:lumOff val="15000"/>
                  </a:schemeClr>
                </a:solidFill>
                <a:latin typeface="Source Han Sans"/>
                <a:ea typeface="Source Han Sans"/>
                <a:cs typeface="Source Han Sans"/>
              </a:rPr>
              <a:t>- Superstore数据集反映的是基于美国各州的销售额情况，所以利用该数据集可以非常方便地生成地图视图。使用快捷键Ctrl+M，或者点击左下角的新建工作表按钮创建一个新的工作表，命名为美国各州的利润额地图，把“Country/Region”（国家／地区）字段和“State”（州）字段拖入详细信息区域，在地图上就会标注出美国各州。如果我们要查看美国各州的利润额情况，将“Profits”字段拖入标记栏下的颜色区域，即可得到所要的结果。如图所示，颜色的深浅代表利润额的多少，可以直观得出California（加利福尼亚州）的利润额最多。</a:t>
            </a:r>
            <a:endParaRPr kumimoji="1" lang="zh-CN" altLang="en-US" dirty="0"/>
          </a:p>
        </p:txBody>
      </p:sp>
      <p:sp>
        <p:nvSpPr>
          <p:cNvPr id="8" name="标题 1"/>
          <p:cNvSpPr txBox="1"/>
          <p:nvPr/>
        </p:nvSpPr>
        <p:spPr>
          <a:xfrm>
            <a:off x="6600827" y="2444079"/>
            <a:ext cx="134688" cy="134688"/>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438153" y="454500"/>
            <a:ext cx="6685308" cy="510950"/>
          </a:xfrm>
          <a:prstGeom prst="parallelogram">
            <a:avLst>
              <a:gd name="adj" fmla="val 42948"/>
            </a:avLst>
          </a:prstGeom>
          <a:gradFill>
            <a:gsLst>
              <a:gs pos="0">
                <a:schemeClr val="accent1">
                  <a:lumMod val="20000"/>
                  <a:lumOff val="80000"/>
                </a:schemeClr>
              </a:gs>
              <a:gs pos="89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773150" y="475975"/>
            <a:ext cx="1074575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通过地理方式浏览数据</a:t>
            </a:r>
            <a:endParaRPr kumimoji="1" lang="zh-CN" altLang="en-US"/>
          </a:p>
        </p:txBody>
      </p:sp>
      <p:sp>
        <p:nvSpPr>
          <p:cNvPr id="11" name="标题 1"/>
          <p:cNvSpPr txBox="1"/>
          <p:nvPr/>
        </p:nvSpPr>
        <p:spPr>
          <a:xfrm>
            <a:off x="169743" y="-1"/>
            <a:ext cx="603407" cy="965451"/>
          </a:xfrm>
          <a:prstGeom prst="parallelogram">
            <a:avLst>
              <a:gd name="adj" fmla="val 73502"/>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13" name="图片 12">
            <a:extLst>
              <a:ext uri="{FF2B5EF4-FFF2-40B4-BE49-F238E27FC236}">
                <a16:creationId xmlns:a16="http://schemas.microsoft.com/office/drawing/2014/main" id="{F4D188B3-29C7-8D58-5BD1-587B337CF6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83850" y="2511423"/>
            <a:ext cx="5308147" cy="2703889"/>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grpSp>
        <p:nvGrpSpPr>
          <p:cNvPr id="4" name="组合 3"/>
          <p:cNvGrpSpPr/>
          <p:nvPr/>
        </p:nvGrpSpPr>
        <p:grpSpPr>
          <a:xfrm>
            <a:off x="1582675" y="2174364"/>
            <a:ext cx="2763864" cy="2763863"/>
            <a:chOff x="1582675" y="2174364"/>
            <a:chExt cx="2763864" cy="2763863"/>
          </a:xfrm>
        </p:grpSpPr>
        <p:sp>
          <p:nvSpPr>
            <p:cNvPr id="5" name="标题 1"/>
            <p:cNvSpPr txBox="1"/>
            <p:nvPr/>
          </p:nvSpPr>
          <p:spPr>
            <a:xfrm rot="5400000">
              <a:off x="2880763" y="2906318"/>
              <a:ext cx="1898152" cy="737860"/>
            </a:xfrm>
            <a:prstGeom prst="roundRect">
              <a:avLst>
                <a:gd name="adj" fmla="val 50000"/>
              </a:avLst>
            </a:prstGeom>
            <a:solidFill>
              <a:schemeClr val="accent1">
                <a:alpha val="90000"/>
              </a:schemeClr>
            </a:solidFill>
            <a:ln cap="sq">
              <a:noFill/>
            </a:ln>
          </p:spPr>
          <p:txBody>
            <a:bodyPr vert="horz" wrap="square" lIns="91440" tIns="45720" rIns="91440" bIns="45720" rtlCol="0" anchor="t"/>
            <a:lstStyle/>
            <a:p>
              <a:pPr algn="l"/>
              <a:endParaRPr kumimoji="1" lang="zh-CN" altLang="en-US"/>
            </a:p>
          </p:txBody>
        </p:sp>
        <p:sp>
          <p:nvSpPr>
            <p:cNvPr id="6" name="标题 1"/>
            <p:cNvSpPr txBox="1"/>
            <p:nvPr/>
          </p:nvSpPr>
          <p:spPr>
            <a:xfrm rot="18900000">
              <a:off x="1378759" y="3187797"/>
              <a:ext cx="3171696" cy="736997"/>
            </a:xfrm>
            <a:prstGeom prst="roundRect">
              <a:avLst>
                <a:gd name="adj" fmla="val 50000"/>
              </a:avLst>
            </a:prstGeom>
            <a:solidFill>
              <a:schemeClr val="accent1">
                <a:alpha val="90000"/>
              </a:schemeClr>
            </a:solidFill>
            <a:ln cap="sq">
              <a:noFill/>
            </a:ln>
          </p:spPr>
          <p:txBody>
            <a:bodyPr vert="horz" wrap="square" lIns="91440" tIns="45720" rIns="91440" bIns="45720" rtlCol="0" anchor="t"/>
            <a:lstStyle/>
            <a:p>
              <a:pPr algn="l"/>
              <a:endParaRPr kumimoji="1" lang="zh-CN" altLang="en-US"/>
            </a:p>
          </p:txBody>
        </p:sp>
        <p:sp>
          <p:nvSpPr>
            <p:cNvPr id="7" name="标题 1"/>
            <p:cNvSpPr txBox="1"/>
            <p:nvPr/>
          </p:nvSpPr>
          <p:spPr>
            <a:xfrm>
              <a:off x="2300618" y="2326172"/>
              <a:ext cx="1898152" cy="737860"/>
            </a:xfrm>
            <a:prstGeom prst="roundRect">
              <a:avLst>
                <a:gd name="adj" fmla="val 50000"/>
              </a:avLst>
            </a:prstGeom>
            <a:solidFill>
              <a:schemeClr val="accent1">
                <a:alpha val="90000"/>
              </a:schemeClr>
            </a:solidFill>
            <a:ln cap="sq">
              <a:noFill/>
            </a:ln>
          </p:spPr>
          <p:txBody>
            <a:bodyPr vert="horz" wrap="square" lIns="91440" tIns="45720" rIns="91440" bIns="45720" rtlCol="0" anchor="t"/>
            <a:lstStyle/>
            <a:p>
              <a:pPr algn="l"/>
              <a:endParaRPr kumimoji="1" lang="zh-CN" altLang="en-US"/>
            </a:p>
          </p:txBody>
        </p:sp>
        <p:sp>
          <p:nvSpPr>
            <p:cNvPr id="8" name="标题 1"/>
            <p:cNvSpPr txBox="1"/>
            <p:nvPr/>
          </p:nvSpPr>
          <p:spPr>
            <a:xfrm>
              <a:off x="3515614" y="2376886"/>
              <a:ext cx="627553" cy="627553"/>
            </a:xfrm>
            <a:custGeom>
              <a:avLst/>
              <a:gdLst>
                <a:gd name="T0" fmla="*/ 222 w 269"/>
                <a:gd name="T1" fmla="*/ 48 h 269"/>
                <a:gd name="T2" fmla="*/ 222 w 269"/>
                <a:gd name="T3" fmla="*/ 221 h 269"/>
                <a:gd name="T4" fmla="*/ 48 w 269"/>
                <a:gd name="T5" fmla="*/ 221 h 269"/>
                <a:gd name="T6" fmla="*/ 48 w 269"/>
                <a:gd name="T7" fmla="*/ 48 h 269"/>
                <a:gd name="T8" fmla="*/ 222 w 269"/>
                <a:gd name="T9" fmla="*/ 48 h 269"/>
              </a:gdLst>
              <a:ahLst/>
              <a:cxnLst/>
              <a:rect l="0" t="0" r="r" b="b"/>
              <a:pathLst>
                <a:path w="269" h="269">
                  <a:moveTo>
                    <a:pt x="222" y="48"/>
                  </a:moveTo>
                  <a:cubicBezTo>
                    <a:pt x="269" y="96"/>
                    <a:pt x="269" y="173"/>
                    <a:pt x="222" y="221"/>
                  </a:cubicBezTo>
                  <a:cubicBezTo>
                    <a:pt x="174" y="269"/>
                    <a:pt x="96" y="269"/>
                    <a:pt x="48" y="221"/>
                  </a:cubicBezTo>
                  <a:cubicBezTo>
                    <a:pt x="0" y="173"/>
                    <a:pt x="0" y="96"/>
                    <a:pt x="48" y="48"/>
                  </a:cubicBezTo>
                  <a:cubicBezTo>
                    <a:pt x="96" y="0"/>
                    <a:pt x="174" y="0"/>
                    <a:pt x="222" y="48"/>
                  </a:cubicBezTo>
                  <a:close/>
                </a:path>
              </a:pathLst>
            </a:custGeom>
            <a:solidFill>
              <a:schemeClr val="bg1"/>
            </a:solidFill>
            <a:ln cap="sq">
              <a:noFill/>
            </a:ln>
          </p:spPr>
          <p:txBody>
            <a:bodyPr vert="horz" wrap="square" lIns="91440" tIns="45720" rIns="91440" bIns="45720" rtlCol="0" anchor="t"/>
            <a:lstStyle/>
            <a:p>
              <a:pPr algn="l"/>
              <a:endParaRPr kumimoji="1" lang="zh-CN" altLang="en-US"/>
            </a:p>
          </p:txBody>
        </p:sp>
        <p:sp>
          <p:nvSpPr>
            <p:cNvPr id="9" name="标题 1"/>
            <p:cNvSpPr txBox="1"/>
            <p:nvPr/>
          </p:nvSpPr>
          <p:spPr>
            <a:xfrm rot="18900000">
              <a:off x="1979013" y="3574299"/>
              <a:ext cx="1600200" cy="370840"/>
            </a:xfrm>
            <a:prstGeom prst="rect">
              <a:avLst/>
            </a:prstGeom>
            <a:noFill/>
            <a:ln>
              <a:noFill/>
            </a:ln>
          </p:spPr>
          <p:txBody>
            <a:bodyPr vert="horz" wrap="square" lIns="91440" tIns="45720" rIns="91440" bIns="45720" rtlCol="0" anchor="t">
              <a:spAutoFit/>
            </a:bodyPr>
            <a:lstStyle/>
            <a:p>
              <a:pPr algn="ctr"/>
              <a:r>
                <a:rPr kumimoji="1" lang="en-US" altLang="zh-CN" sz="2000">
                  <a:ln w="12700">
                    <a:noFill/>
                  </a:ln>
                  <a:solidFill>
                    <a:schemeClr val="bg1"/>
                  </a:solidFill>
                  <a:latin typeface="OPPOSans L"/>
                  <a:ea typeface="OPPOSans L"/>
                  <a:cs typeface="OPPOSans L"/>
                </a:rPr>
                <a:t>STEP 01</a:t>
              </a:r>
              <a:endParaRPr kumimoji="1" lang="zh-CN" altLang="en-US"/>
            </a:p>
          </p:txBody>
        </p:sp>
      </p:grpSp>
      <p:sp>
        <p:nvSpPr>
          <p:cNvPr id="10" name="标题 1"/>
          <p:cNvSpPr txBox="1"/>
          <p:nvPr/>
        </p:nvSpPr>
        <p:spPr>
          <a:xfrm>
            <a:off x="3651489" y="2480282"/>
            <a:ext cx="369624" cy="369624"/>
          </a:xfrm>
          <a:custGeom>
            <a:avLst/>
            <a:gdLst>
              <a:gd name="connsiteX0" fmla="*/ 438553 w 720000"/>
              <a:gd name="connsiteY0" fmla="*/ 189601 h 720000"/>
              <a:gd name="connsiteX1" fmla="*/ 373556 w 720000"/>
              <a:gd name="connsiteY1" fmla="*/ 216451 h 720000"/>
              <a:gd name="connsiteX2" fmla="*/ 232180 w 720000"/>
              <a:gd name="connsiteY2" fmla="*/ 357827 h 720000"/>
              <a:gd name="connsiteX3" fmla="*/ 191861 w 720000"/>
              <a:gd name="connsiteY3" fmla="*/ 528226 h 720000"/>
              <a:gd name="connsiteX4" fmla="*/ 362260 w 720000"/>
              <a:gd name="connsiteY4" fmla="*/ 487907 h 720000"/>
              <a:gd name="connsiteX5" fmla="*/ 503636 w 720000"/>
              <a:gd name="connsiteY5" fmla="*/ 346444 h 720000"/>
              <a:gd name="connsiteX6" fmla="*/ 503636 w 720000"/>
              <a:gd name="connsiteY6" fmla="*/ 216365 h 720000"/>
              <a:gd name="connsiteX7" fmla="*/ 438553 w 720000"/>
              <a:gd name="connsiteY7" fmla="*/ 189601 h 720000"/>
              <a:gd name="connsiteX8" fmla="*/ 438553 w 720000"/>
              <a:gd name="connsiteY8" fmla="*/ 141636 h 720000"/>
              <a:gd name="connsiteX9" fmla="*/ 537524 w 720000"/>
              <a:gd name="connsiteY9" fmla="*/ 182476 h 720000"/>
              <a:gd name="connsiteX10" fmla="*/ 537524 w 720000"/>
              <a:gd name="connsiteY10" fmla="*/ 380420 h 720000"/>
              <a:gd name="connsiteX11" fmla="*/ 396149 w 720000"/>
              <a:gd name="connsiteY11" fmla="*/ 521796 h 720000"/>
              <a:gd name="connsiteX12" fmla="*/ 141637 w 720000"/>
              <a:gd name="connsiteY12" fmla="*/ 578364 h 720000"/>
              <a:gd name="connsiteX13" fmla="*/ 198205 w 720000"/>
              <a:gd name="connsiteY13" fmla="*/ 323852 h 720000"/>
              <a:gd name="connsiteX14" fmla="*/ 339581 w 720000"/>
              <a:gd name="connsiteY14" fmla="*/ 182476 h 720000"/>
              <a:gd name="connsiteX15" fmla="*/ 438553 w 720000"/>
              <a:gd name="connsiteY15" fmla="*/ 141636 h 720000"/>
              <a:gd name="connsiteX16" fmla="*/ 120000 w 720000"/>
              <a:gd name="connsiteY16" fmla="*/ 47965 h 720000"/>
              <a:gd name="connsiteX17" fmla="*/ 47965 w 720000"/>
              <a:gd name="connsiteY17" fmla="*/ 120000 h 720000"/>
              <a:gd name="connsiteX18" fmla="*/ 47965 w 720000"/>
              <a:gd name="connsiteY18" fmla="*/ 600000 h 720000"/>
              <a:gd name="connsiteX19" fmla="*/ 120000 w 720000"/>
              <a:gd name="connsiteY19" fmla="*/ 672035 h 720000"/>
              <a:gd name="connsiteX20" fmla="*/ 600000 w 720000"/>
              <a:gd name="connsiteY20" fmla="*/ 672035 h 720000"/>
              <a:gd name="connsiteX21" fmla="*/ 672035 w 720000"/>
              <a:gd name="connsiteY21" fmla="*/ 600000 h 720000"/>
              <a:gd name="connsiteX22" fmla="*/ 672035 w 720000"/>
              <a:gd name="connsiteY22" fmla="*/ 120000 h 720000"/>
              <a:gd name="connsiteX23" fmla="*/ 600000 w 720000"/>
              <a:gd name="connsiteY23" fmla="*/ 47965 h 720000"/>
              <a:gd name="connsiteX24" fmla="*/ 120000 w 720000"/>
              <a:gd name="connsiteY24" fmla="*/ 0 h 720000"/>
              <a:gd name="connsiteX25" fmla="*/ 600000 w 720000"/>
              <a:gd name="connsiteY25" fmla="*/ 0 h 720000"/>
              <a:gd name="connsiteX26" fmla="*/ 720000 w 720000"/>
              <a:gd name="connsiteY26" fmla="*/ 120000 h 720000"/>
              <a:gd name="connsiteX27" fmla="*/ 720000 w 720000"/>
              <a:gd name="connsiteY27" fmla="*/ 600000 h 720000"/>
              <a:gd name="connsiteX28" fmla="*/ 600000 w 720000"/>
              <a:gd name="connsiteY28" fmla="*/ 720000 h 720000"/>
              <a:gd name="connsiteX29" fmla="*/ 120000 w 720000"/>
              <a:gd name="connsiteY29" fmla="*/ 720000 h 720000"/>
              <a:gd name="connsiteX30" fmla="*/ 0 w 720000"/>
              <a:gd name="connsiteY30" fmla="*/ 600000 h 720000"/>
              <a:gd name="connsiteX31" fmla="*/ 0 w 720000"/>
              <a:gd name="connsiteY31" fmla="*/ 120000 h 720000"/>
              <a:gd name="connsiteX32" fmla="*/ 120000 w 720000"/>
              <a:gd name="connsiteY32" fmla="*/ 0 h 720000"/>
            </a:gdLst>
            <a:ahLst/>
            <a:cxnLst/>
            <a:rect l="l" t="t" r="r" b="b"/>
            <a:pathLst>
              <a:path w="720000" h="720000">
                <a:moveTo>
                  <a:pt x="438553" y="189601"/>
                </a:moveTo>
                <a:cubicBezTo>
                  <a:pt x="413875" y="189601"/>
                  <a:pt x="390761" y="199073"/>
                  <a:pt x="373556" y="216451"/>
                </a:cubicBezTo>
                <a:lnTo>
                  <a:pt x="232180" y="357827"/>
                </a:lnTo>
                <a:cubicBezTo>
                  <a:pt x="212456" y="377465"/>
                  <a:pt x="197336" y="453584"/>
                  <a:pt x="191861" y="528226"/>
                </a:cubicBezTo>
                <a:cubicBezTo>
                  <a:pt x="266503" y="522665"/>
                  <a:pt x="342622" y="507545"/>
                  <a:pt x="362260" y="487907"/>
                </a:cubicBezTo>
                <a:lnTo>
                  <a:pt x="503636" y="346444"/>
                </a:lnTo>
                <a:cubicBezTo>
                  <a:pt x="539523" y="310557"/>
                  <a:pt x="539523" y="252252"/>
                  <a:pt x="503636" y="216365"/>
                </a:cubicBezTo>
                <a:cubicBezTo>
                  <a:pt x="486344" y="199073"/>
                  <a:pt x="463230" y="189601"/>
                  <a:pt x="438553" y="189601"/>
                </a:cubicBezTo>
                <a:close/>
                <a:moveTo>
                  <a:pt x="438553" y="141636"/>
                </a:moveTo>
                <a:cubicBezTo>
                  <a:pt x="474440" y="141636"/>
                  <a:pt x="510327" y="155191"/>
                  <a:pt x="537524" y="182476"/>
                </a:cubicBezTo>
                <a:cubicBezTo>
                  <a:pt x="592007" y="236872"/>
                  <a:pt x="592007" y="325938"/>
                  <a:pt x="537524" y="380420"/>
                </a:cubicBezTo>
                <a:lnTo>
                  <a:pt x="396149" y="521796"/>
                </a:lnTo>
                <a:cubicBezTo>
                  <a:pt x="341753" y="576278"/>
                  <a:pt x="141637" y="578364"/>
                  <a:pt x="141637" y="578364"/>
                </a:cubicBezTo>
                <a:cubicBezTo>
                  <a:pt x="141637" y="578364"/>
                  <a:pt x="143723" y="378334"/>
                  <a:pt x="198205" y="323852"/>
                </a:cubicBezTo>
                <a:lnTo>
                  <a:pt x="339581" y="182476"/>
                </a:lnTo>
                <a:cubicBezTo>
                  <a:pt x="366778" y="155278"/>
                  <a:pt x="402666" y="141636"/>
                  <a:pt x="438553" y="141636"/>
                </a:cubicBezTo>
                <a:close/>
                <a:moveTo>
                  <a:pt x="120000" y="47965"/>
                </a:moveTo>
                <a:cubicBezTo>
                  <a:pt x="80290" y="47965"/>
                  <a:pt x="47965" y="80290"/>
                  <a:pt x="47965" y="120000"/>
                </a:cubicBezTo>
                <a:lnTo>
                  <a:pt x="47965" y="600000"/>
                </a:lnTo>
                <a:cubicBezTo>
                  <a:pt x="47965" y="639711"/>
                  <a:pt x="80290" y="672035"/>
                  <a:pt x="120000" y="672035"/>
                </a:cubicBezTo>
                <a:lnTo>
                  <a:pt x="600000" y="672035"/>
                </a:lnTo>
                <a:cubicBezTo>
                  <a:pt x="639711" y="672035"/>
                  <a:pt x="672035" y="639711"/>
                  <a:pt x="672035" y="600000"/>
                </a:cubicBezTo>
                <a:lnTo>
                  <a:pt x="672035" y="120000"/>
                </a:lnTo>
                <a:cubicBezTo>
                  <a:pt x="672035" y="80290"/>
                  <a:pt x="639711" y="47965"/>
                  <a:pt x="600000" y="47965"/>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chemeClr val="accent1"/>
          </a:solidFill>
          <a:ln w="9525" cap="sq">
            <a:noFill/>
            <a:round/>
            <a:headEnd/>
            <a:tailEnd/>
          </a:ln>
        </p:spPr>
        <p:txBody>
          <a:bodyPr vert="horz" wrap="square" lIns="91440" tIns="45720" rIns="91440" bIns="45720" rtlCol="0" anchor="t"/>
          <a:lstStyle/>
          <a:p>
            <a:pPr algn="l"/>
            <a:endParaRPr kumimoji="1" lang="zh-CN" altLang="en-US"/>
          </a:p>
        </p:txBody>
      </p:sp>
      <p:sp>
        <p:nvSpPr>
          <p:cNvPr id="11" name="标题 1"/>
          <p:cNvSpPr txBox="1"/>
          <p:nvPr/>
        </p:nvSpPr>
        <p:spPr>
          <a:xfrm>
            <a:off x="4564912" y="1303251"/>
            <a:ext cx="5915922" cy="2457946"/>
          </a:xfrm>
          <a:prstGeom prst="rect">
            <a:avLst/>
          </a:prstGeom>
          <a:noFill/>
          <a:ln>
            <a:noFill/>
          </a:ln>
        </p:spPr>
        <p:txBody>
          <a:bodyPr vert="horz" wrap="square" lIns="0" tIns="0" rIns="0" bIns="0" rtlCol="0" anchor="t"/>
          <a:lstStyle/>
          <a:p>
            <a:pPr algn="l"/>
            <a:r>
              <a:rPr kumimoji="1" lang="en-US" altLang="zh-CN" sz="1400" dirty="0">
                <a:ln w="12700">
                  <a:noFill/>
                </a:ln>
                <a:solidFill>
                  <a:schemeClr val="tx1"/>
                </a:solidFill>
                <a:latin typeface="Source Han Sans"/>
                <a:ea typeface="Source Han Sans"/>
                <a:cs typeface="Source Han Sans"/>
              </a:rPr>
              <a:t>如果只研究美国东部地区的利润情况，拷贝“美国各州的利润额地图”，将Region拖入筛选器，并选择East，并将新工作表命名为“美国东部地区利润地图”。拷贝“美国东部地区利润地图”，通过智能推荐，选择条形图，并命名为利润条形图。会发现Ohio(</a:t>
            </a:r>
            <a:r>
              <a:rPr kumimoji="1" lang="en-US" altLang="zh-CN" sz="1400" dirty="0" err="1">
                <a:ln w="12700">
                  <a:noFill/>
                </a:ln>
                <a:solidFill>
                  <a:schemeClr val="tx1"/>
                </a:solidFill>
                <a:latin typeface="Source Han Sans"/>
                <a:ea typeface="Source Han Sans"/>
                <a:cs typeface="Source Han Sans"/>
              </a:rPr>
              <a:t>俄亥俄州</a:t>
            </a:r>
            <a:r>
              <a:rPr kumimoji="1" lang="en-US" altLang="zh-CN" sz="1400" dirty="0">
                <a:ln w="12700">
                  <a:noFill/>
                </a:ln>
                <a:solidFill>
                  <a:schemeClr val="tx1"/>
                </a:solidFill>
                <a:latin typeface="Source Han Sans"/>
                <a:ea typeface="Source Han Sans"/>
                <a:cs typeface="Source Han Sans"/>
              </a:rPr>
              <a:t>)</a:t>
            </a:r>
            <a:r>
              <a:rPr kumimoji="1" lang="en-US" altLang="zh-CN" sz="1400" dirty="0" err="1">
                <a:ln w="12700">
                  <a:noFill/>
                </a:ln>
                <a:solidFill>
                  <a:schemeClr val="tx1"/>
                </a:solidFill>
                <a:latin typeface="Source Han Sans"/>
                <a:ea typeface="Source Han Sans"/>
                <a:cs typeface="Source Han Sans"/>
              </a:rPr>
              <a:t>和Pennsylvania</a:t>
            </a:r>
            <a:r>
              <a:rPr kumimoji="1" lang="en-US" altLang="zh-CN" sz="1400" dirty="0">
                <a:ln w="12700">
                  <a:noFill/>
                </a:ln>
                <a:solidFill>
                  <a:schemeClr val="tx1"/>
                </a:solidFill>
                <a:latin typeface="Source Han Sans"/>
                <a:ea typeface="Source Han Sans"/>
                <a:cs typeface="Source Han Sans"/>
              </a:rPr>
              <a:t>(</a:t>
            </a:r>
            <a:r>
              <a:rPr kumimoji="1" lang="en-US" altLang="zh-CN" sz="1400" dirty="0" err="1">
                <a:ln w="12700">
                  <a:noFill/>
                </a:ln>
                <a:solidFill>
                  <a:schemeClr val="tx1"/>
                </a:solidFill>
                <a:latin typeface="Source Han Sans"/>
                <a:ea typeface="Source Han Sans"/>
                <a:cs typeface="Source Han Sans"/>
              </a:rPr>
              <a:t>宾夕法尼亚州</a:t>
            </a:r>
            <a:r>
              <a:rPr kumimoji="1" lang="en-US" altLang="zh-CN" sz="1400" dirty="0">
                <a:ln w="12700">
                  <a:noFill/>
                </a:ln>
                <a:solidFill>
                  <a:schemeClr val="tx1"/>
                </a:solidFill>
                <a:latin typeface="Source Han Sans"/>
                <a:ea typeface="Source Han Sans"/>
                <a:cs typeface="Source Han Sans"/>
              </a:rPr>
              <a:t>)的利润是负数，即这两个州的商场存在亏损，如图所示。此时我们需要进行下钻，研究这两个商场利润亏损的具体情况，这里选中这两个州，右击选择只保留。</a:t>
            </a:r>
            <a:endParaRPr kumimoji="1" lang="zh-CN" altLang="en-US" dirty="0"/>
          </a:p>
        </p:txBody>
      </p:sp>
      <p:sp>
        <p:nvSpPr>
          <p:cNvPr id="12" name="标题 1"/>
          <p:cNvSpPr txBox="1"/>
          <p:nvPr/>
        </p:nvSpPr>
        <p:spPr>
          <a:xfrm>
            <a:off x="438153" y="454500"/>
            <a:ext cx="6685308" cy="510950"/>
          </a:xfrm>
          <a:prstGeom prst="parallelogram">
            <a:avLst>
              <a:gd name="adj" fmla="val 42948"/>
            </a:avLst>
          </a:prstGeom>
          <a:gradFill>
            <a:gsLst>
              <a:gs pos="0">
                <a:schemeClr val="accent1">
                  <a:lumMod val="20000"/>
                  <a:lumOff val="80000"/>
                </a:schemeClr>
              </a:gs>
              <a:gs pos="89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773150" y="475975"/>
            <a:ext cx="1074575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在Tableau Desktop实现下钻</a:t>
            </a:r>
            <a:endParaRPr kumimoji="1" lang="zh-CN" altLang="en-US"/>
          </a:p>
        </p:txBody>
      </p:sp>
      <p:sp>
        <p:nvSpPr>
          <p:cNvPr id="14" name="标题 1"/>
          <p:cNvSpPr txBox="1"/>
          <p:nvPr/>
        </p:nvSpPr>
        <p:spPr>
          <a:xfrm>
            <a:off x="169743" y="-1"/>
            <a:ext cx="603407" cy="965451"/>
          </a:xfrm>
          <a:prstGeom prst="parallelogram">
            <a:avLst>
              <a:gd name="adj" fmla="val 73502"/>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16" name="图片 15">
            <a:extLst>
              <a:ext uri="{FF2B5EF4-FFF2-40B4-BE49-F238E27FC236}">
                <a16:creationId xmlns:a16="http://schemas.microsoft.com/office/drawing/2014/main" id="{BA41EC11-D3EA-8162-D0EE-B9729598E6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64912" y="3200978"/>
            <a:ext cx="6345436" cy="3230766"/>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706394" y="1644822"/>
            <a:ext cx="8488406" cy="4528923"/>
          </a:xfrm>
          <a:prstGeom prst="roundRect">
            <a:avLst>
              <a:gd name="adj" fmla="val 4310"/>
            </a:avLst>
          </a:prstGeom>
          <a:noFill/>
          <a:ln w="19050" cap="flat">
            <a:solidFill>
              <a:schemeClr val="accent1"/>
            </a:solidFill>
            <a:miter/>
          </a:ln>
          <a:effectLst/>
        </p:spPr>
        <p:txBody>
          <a:bodyPr vert="horz" wrap="square" lIns="91440" tIns="45720" rIns="91440" bIns="45720" rtlCol="0" anchor="ctr"/>
          <a:lstStyle/>
          <a:p>
            <a:pPr algn="ctr"/>
            <a:endParaRPr kumimoji="1" lang="zh-CN" altLang="en-US"/>
          </a:p>
        </p:txBody>
      </p:sp>
      <p:sp>
        <p:nvSpPr>
          <p:cNvPr id="7" name="标题 1"/>
          <p:cNvSpPr txBox="1"/>
          <p:nvPr/>
        </p:nvSpPr>
        <p:spPr>
          <a:xfrm>
            <a:off x="1002765" y="2365507"/>
            <a:ext cx="181540" cy="380604"/>
          </a:xfrm>
          <a:prstGeom prst="parallelogram">
            <a:avLst/>
          </a:prstGeom>
          <a:solidFill>
            <a:schemeClr val="accent2"/>
          </a:solidFill>
          <a:ln w="12700" cap="flat">
            <a:noFill/>
            <a:miter/>
          </a:ln>
          <a:effectLst>
            <a:outerShdw blurRad="127000" dist="38100" dir="2700000" algn="tl" rotWithShape="0">
              <a:schemeClr val="tx1">
                <a:lumMod val="65000"/>
                <a:lumOff val="35000"/>
                <a:alpha val="30000"/>
              </a:schemeClr>
            </a:outerShdw>
          </a:effectLst>
        </p:spPr>
        <p:txBody>
          <a:bodyPr vert="horz" wrap="square" lIns="91440" tIns="45720" rIns="91440" bIns="45720" rtlCol="0" anchor="ctr"/>
          <a:lstStyle/>
          <a:p>
            <a:pPr algn="ctr"/>
            <a:endParaRPr kumimoji="1" lang="zh-CN" altLang="en-US"/>
          </a:p>
        </p:txBody>
      </p:sp>
      <p:sp>
        <p:nvSpPr>
          <p:cNvPr id="8" name="标题 1"/>
          <p:cNvSpPr txBox="1"/>
          <p:nvPr/>
        </p:nvSpPr>
        <p:spPr>
          <a:xfrm>
            <a:off x="1171319" y="2365508"/>
            <a:ext cx="5199467" cy="3511418"/>
          </a:xfrm>
          <a:prstGeom prst="rect">
            <a:avLst/>
          </a:prstGeom>
          <a:noFill/>
          <a:ln>
            <a:noFill/>
          </a:ln>
        </p:spPr>
        <p:txBody>
          <a:bodyPr vert="horz" wrap="square" lIns="91440" tIns="45720" rIns="91440" bIns="45720" rtlCol="0" anchor="t"/>
          <a:lstStyle/>
          <a:p>
            <a:pPr algn="l"/>
            <a:r>
              <a:rPr kumimoji="1" lang="en-US" altLang="zh-CN" sz="1400" dirty="0">
                <a:ln w="12700">
                  <a:noFill/>
                </a:ln>
                <a:solidFill>
                  <a:schemeClr val="tx1">
                    <a:lumMod val="85000"/>
                    <a:lumOff val="15000"/>
                  </a:schemeClr>
                </a:solidFill>
                <a:latin typeface="Source Han Sans"/>
                <a:ea typeface="Source Han Sans"/>
                <a:cs typeface="Source Han Sans"/>
              </a:rPr>
              <a:t>数据下钻有助于从汇总数据深入细节数据进行观察，还可以帮助用户增加新的维度进行观察。接下来，为了进一步下钻分析这两个州亏损的原因，决定往下查看这两个州每个城市的利润情况。如图所示，将“City”（城市）字段拖入行的维度，即可查看每个城市的利润情况。可以发现两个州的大部分城市的商场都发生了亏损，其中Ohio的Lancaster（兰卡斯特）和Pennsylvania的Philadelphia（费城）亏损情况最为严重。
</a:t>
            </a: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r>
              <a:rPr kumimoji="1" lang="en-US" altLang="zh-CN" sz="1400" dirty="0" err="1">
                <a:ln w="12700">
                  <a:noFill/>
                </a:ln>
                <a:solidFill>
                  <a:schemeClr val="tx1">
                    <a:lumMod val="85000"/>
                    <a:lumOff val="15000"/>
                  </a:schemeClr>
                </a:solidFill>
                <a:latin typeface="Source Han Sans"/>
                <a:ea typeface="Source Han Sans"/>
                <a:cs typeface="Source Han Sans"/>
              </a:rPr>
              <a:t>接下来，我们可以把我们的工作进行保存，对各个工作表进行命名，之后可以使用快捷键Ctrl+S或者通过文件菜单进行保存</a:t>
            </a:r>
            <a:r>
              <a:rPr kumimoji="1" lang="en-US" altLang="zh-CN" sz="1400" dirty="0">
                <a:ln w="12700">
                  <a:noFill/>
                </a:ln>
                <a:solidFill>
                  <a:schemeClr val="tx1">
                    <a:lumMod val="85000"/>
                    <a:lumOff val="15000"/>
                  </a:schemeClr>
                </a:solidFill>
                <a:latin typeface="Source Han Sans"/>
                <a:ea typeface="Source Han Sans"/>
                <a:cs typeface="Source Han Sans"/>
              </a:rPr>
              <a:t>。</a:t>
            </a:r>
            <a:endParaRPr kumimoji="1" lang="zh-CN" altLang="en-US" dirty="0"/>
          </a:p>
        </p:txBody>
      </p:sp>
      <p:sp>
        <p:nvSpPr>
          <p:cNvPr id="9" name="标题 1"/>
          <p:cNvSpPr txBox="1"/>
          <p:nvPr/>
        </p:nvSpPr>
        <p:spPr>
          <a:xfrm>
            <a:off x="10194812" y="4495179"/>
            <a:ext cx="1651736" cy="1651736"/>
          </a:xfrm>
          <a:prstGeom prst="flowChartConnector">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10623599" y="4961047"/>
            <a:ext cx="794162" cy="720000"/>
          </a:xfrm>
          <a:custGeom>
            <a:avLst/>
            <a:gdLst>
              <a:gd name="connsiteX0" fmla="*/ 351048 w 1543905"/>
              <a:gd name="connsiteY0" fmla="*/ 523317 h 1399728"/>
              <a:gd name="connsiteX1" fmla="*/ 351048 w 1543905"/>
              <a:gd name="connsiteY1" fmla="*/ 523317 h 1399728"/>
              <a:gd name="connsiteX2" fmla="*/ 351420 w 1543905"/>
              <a:gd name="connsiteY2" fmla="*/ 523503 h 1399728"/>
              <a:gd name="connsiteX3" fmla="*/ 351420 w 1543905"/>
              <a:gd name="connsiteY3" fmla="*/ 1020031 h 1399728"/>
              <a:gd name="connsiteX4" fmla="*/ 351048 w 1543905"/>
              <a:gd name="connsiteY4" fmla="*/ 1020403 h 1399728"/>
              <a:gd name="connsiteX5" fmla="*/ 163525 w 1543905"/>
              <a:gd name="connsiteY5" fmla="*/ 1020403 h 1399728"/>
              <a:gd name="connsiteX6" fmla="*/ 163153 w 1543905"/>
              <a:gd name="connsiteY6" fmla="*/ 1020031 h 1399728"/>
              <a:gd name="connsiteX7" fmla="*/ 163153 w 1543905"/>
              <a:gd name="connsiteY7" fmla="*/ 523503 h 1399728"/>
              <a:gd name="connsiteX8" fmla="*/ 163153 w 1543905"/>
              <a:gd name="connsiteY8" fmla="*/ 523317 h 1399728"/>
              <a:gd name="connsiteX9" fmla="*/ 163339 w 1543905"/>
              <a:gd name="connsiteY9" fmla="*/ 523131 h 1399728"/>
              <a:gd name="connsiteX10" fmla="*/ 351048 w 1543905"/>
              <a:gd name="connsiteY10" fmla="*/ 523131 h 1399728"/>
              <a:gd name="connsiteX11" fmla="*/ 351048 w 1543905"/>
              <a:gd name="connsiteY11" fmla="*/ 411696 h 1399728"/>
              <a:gd name="connsiteX12" fmla="*/ 163339 w 1543905"/>
              <a:gd name="connsiteY12" fmla="*/ 411696 h 1399728"/>
              <a:gd name="connsiteX13" fmla="*/ 51346 w 1543905"/>
              <a:gd name="connsiteY13" fmla="*/ 523689 h 1399728"/>
              <a:gd name="connsiteX14" fmla="*/ 51346 w 1543905"/>
              <a:gd name="connsiteY14" fmla="*/ 1020217 h 1399728"/>
              <a:gd name="connsiteX15" fmla="*/ 163339 w 1543905"/>
              <a:gd name="connsiteY15" fmla="*/ 1132210 h 1399728"/>
              <a:gd name="connsiteX16" fmla="*/ 351048 w 1543905"/>
              <a:gd name="connsiteY16" fmla="*/ 1132210 h 1399728"/>
              <a:gd name="connsiteX17" fmla="*/ 463042 w 1543905"/>
              <a:gd name="connsiteY17" fmla="*/ 1020217 h 1399728"/>
              <a:gd name="connsiteX18" fmla="*/ 463042 w 1543905"/>
              <a:gd name="connsiteY18" fmla="*/ 523503 h 1399728"/>
              <a:gd name="connsiteX19" fmla="*/ 351048 w 1543905"/>
              <a:gd name="connsiteY19" fmla="*/ 411696 h 1399728"/>
              <a:gd name="connsiteX20" fmla="*/ 865808 w 1543905"/>
              <a:gd name="connsiteY20" fmla="*/ 111621 h 1399728"/>
              <a:gd name="connsiteX21" fmla="*/ 866180 w 1543905"/>
              <a:gd name="connsiteY21" fmla="*/ 111807 h 1399728"/>
              <a:gd name="connsiteX22" fmla="*/ 866180 w 1543905"/>
              <a:gd name="connsiteY22" fmla="*/ 1020031 h 1399728"/>
              <a:gd name="connsiteX23" fmla="*/ 865808 w 1543905"/>
              <a:gd name="connsiteY23" fmla="*/ 1020403 h 1399728"/>
              <a:gd name="connsiteX24" fmla="*/ 678284 w 1543905"/>
              <a:gd name="connsiteY24" fmla="*/ 1020403 h 1399728"/>
              <a:gd name="connsiteX25" fmla="*/ 677912 w 1543905"/>
              <a:gd name="connsiteY25" fmla="*/ 1020031 h 1399728"/>
              <a:gd name="connsiteX26" fmla="*/ 677912 w 1543905"/>
              <a:gd name="connsiteY26" fmla="*/ 111993 h 1399728"/>
              <a:gd name="connsiteX27" fmla="*/ 677912 w 1543905"/>
              <a:gd name="connsiteY27" fmla="*/ 111807 h 1399728"/>
              <a:gd name="connsiteX28" fmla="*/ 678098 w 1543905"/>
              <a:gd name="connsiteY28" fmla="*/ 111621 h 1399728"/>
              <a:gd name="connsiteX29" fmla="*/ 865808 w 1543905"/>
              <a:gd name="connsiteY29" fmla="*/ 111621 h 1399728"/>
              <a:gd name="connsiteX30" fmla="*/ 865808 w 1543905"/>
              <a:gd name="connsiteY30" fmla="*/ 0 h 1399728"/>
              <a:gd name="connsiteX31" fmla="*/ 677912 w 1543905"/>
              <a:gd name="connsiteY31" fmla="*/ 0 h 1399728"/>
              <a:gd name="connsiteX32" fmla="*/ 565919 w 1543905"/>
              <a:gd name="connsiteY32" fmla="*/ 111993 h 1399728"/>
              <a:gd name="connsiteX33" fmla="*/ 565919 w 1543905"/>
              <a:gd name="connsiteY33" fmla="*/ 1020217 h 1399728"/>
              <a:gd name="connsiteX34" fmla="*/ 677912 w 1543905"/>
              <a:gd name="connsiteY34" fmla="*/ 1132210 h 1399728"/>
              <a:gd name="connsiteX35" fmla="*/ 865622 w 1543905"/>
              <a:gd name="connsiteY35" fmla="*/ 1132210 h 1399728"/>
              <a:gd name="connsiteX36" fmla="*/ 977615 w 1543905"/>
              <a:gd name="connsiteY36" fmla="*/ 1020217 h 1399728"/>
              <a:gd name="connsiteX37" fmla="*/ 977615 w 1543905"/>
              <a:gd name="connsiteY37" fmla="*/ 111993 h 1399728"/>
              <a:gd name="connsiteX38" fmla="*/ 865808 w 1543905"/>
              <a:gd name="connsiteY38" fmla="*/ 0 h 1399728"/>
              <a:gd name="connsiteX39" fmla="*/ 1380381 w 1543905"/>
              <a:gd name="connsiteY39" fmla="*/ 729072 h 1399728"/>
              <a:gd name="connsiteX40" fmla="*/ 1380753 w 1543905"/>
              <a:gd name="connsiteY40" fmla="*/ 729258 h 1399728"/>
              <a:gd name="connsiteX41" fmla="*/ 1380753 w 1543905"/>
              <a:gd name="connsiteY41" fmla="*/ 1020031 h 1399728"/>
              <a:gd name="connsiteX42" fmla="*/ 1380381 w 1543905"/>
              <a:gd name="connsiteY42" fmla="*/ 1020403 h 1399728"/>
              <a:gd name="connsiteX43" fmla="*/ 1192858 w 1543905"/>
              <a:gd name="connsiteY43" fmla="*/ 1020403 h 1399728"/>
              <a:gd name="connsiteX44" fmla="*/ 1192485 w 1543905"/>
              <a:gd name="connsiteY44" fmla="*/ 1020031 h 1399728"/>
              <a:gd name="connsiteX45" fmla="*/ 1192485 w 1543905"/>
              <a:gd name="connsiteY45" fmla="*/ 729444 h 1399728"/>
              <a:gd name="connsiteX46" fmla="*/ 1192485 w 1543905"/>
              <a:gd name="connsiteY46" fmla="*/ 729258 h 1399728"/>
              <a:gd name="connsiteX47" fmla="*/ 1192671 w 1543905"/>
              <a:gd name="connsiteY47" fmla="*/ 729072 h 1399728"/>
              <a:gd name="connsiteX48" fmla="*/ 1380381 w 1543905"/>
              <a:gd name="connsiteY48" fmla="*/ 729072 h 1399728"/>
              <a:gd name="connsiteX49" fmla="*/ 1380381 w 1543905"/>
              <a:gd name="connsiteY49" fmla="*/ 617451 h 1399728"/>
              <a:gd name="connsiteX50" fmla="*/ 1192671 w 1543905"/>
              <a:gd name="connsiteY50" fmla="*/ 617451 h 1399728"/>
              <a:gd name="connsiteX51" fmla="*/ 1080678 w 1543905"/>
              <a:gd name="connsiteY51" fmla="*/ 729444 h 1399728"/>
              <a:gd name="connsiteX52" fmla="*/ 1080678 w 1543905"/>
              <a:gd name="connsiteY52" fmla="*/ 1020031 h 1399728"/>
              <a:gd name="connsiteX53" fmla="*/ 1192671 w 1543905"/>
              <a:gd name="connsiteY53" fmla="*/ 1132024 h 1399728"/>
              <a:gd name="connsiteX54" fmla="*/ 1380381 w 1543905"/>
              <a:gd name="connsiteY54" fmla="*/ 1132024 h 1399728"/>
              <a:gd name="connsiteX55" fmla="*/ 1492374 w 1543905"/>
              <a:gd name="connsiteY55" fmla="*/ 1020031 h 1399728"/>
              <a:gd name="connsiteX56" fmla="*/ 1492374 w 1543905"/>
              <a:gd name="connsiteY56" fmla="*/ 729444 h 1399728"/>
              <a:gd name="connsiteX57" fmla="*/ 1380381 w 1543905"/>
              <a:gd name="connsiteY57" fmla="*/ 617451 h 1399728"/>
              <a:gd name="connsiteX58" fmla="*/ 1481956 w 1543905"/>
              <a:gd name="connsiteY58" fmla="*/ 1276201 h 1399728"/>
              <a:gd name="connsiteX59" fmla="*/ 61764 w 1543905"/>
              <a:gd name="connsiteY59" fmla="*/ 1276201 h 1399728"/>
              <a:gd name="connsiteX60" fmla="*/ 0 w 1543905"/>
              <a:gd name="connsiteY60" fmla="*/ 1337965 h 1399728"/>
              <a:gd name="connsiteX61" fmla="*/ 61764 w 1543905"/>
              <a:gd name="connsiteY61" fmla="*/ 1399729 h 1399728"/>
              <a:gd name="connsiteX62" fmla="*/ 1482142 w 1543905"/>
              <a:gd name="connsiteY62" fmla="*/ 1399729 h 1399728"/>
              <a:gd name="connsiteX63" fmla="*/ 1543906 w 1543905"/>
              <a:gd name="connsiteY63" fmla="*/ 1337965 h 1399728"/>
              <a:gd name="connsiteX64" fmla="*/ 1481956 w 1543905"/>
              <a:gd name="connsiteY64" fmla="*/ 1276201 h 1399728"/>
            </a:gdLst>
            <a:ahLst/>
            <a:cxnLst/>
            <a:rect l="l" t="t" r="r" b="b"/>
            <a:pathLst>
              <a:path w="1543905" h="1399728">
                <a:moveTo>
                  <a:pt x="351048" y="523317"/>
                </a:moveTo>
                <a:cubicBezTo>
                  <a:pt x="351234" y="523317"/>
                  <a:pt x="351234" y="523317"/>
                  <a:pt x="351048" y="523317"/>
                </a:cubicBezTo>
                <a:cubicBezTo>
                  <a:pt x="351234" y="523317"/>
                  <a:pt x="351420" y="523503"/>
                  <a:pt x="351420" y="523503"/>
                </a:cubicBezTo>
                <a:lnTo>
                  <a:pt x="351420" y="1020031"/>
                </a:lnTo>
                <a:lnTo>
                  <a:pt x="351048" y="1020403"/>
                </a:lnTo>
                <a:lnTo>
                  <a:pt x="163525" y="1020403"/>
                </a:lnTo>
                <a:lnTo>
                  <a:pt x="163153" y="1020031"/>
                </a:lnTo>
                <a:lnTo>
                  <a:pt x="163153" y="523503"/>
                </a:lnTo>
                <a:lnTo>
                  <a:pt x="163153" y="523317"/>
                </a:lnTo>
                <a:lnTo>
                  <a:pt x="163339" y="523131"/>
                </a:lnTo>
                <a:lnTo>
                  <a:pt x="351048" y="523131"/>
                </a:lnTo>
                <a:moveTo>
                  <a:pt x="351048" y="411696"/>
                </a:moveTo>
                <a:lnTo>
                  <a:pt x="163339" y="411696"/>
                </a:lnTo>
                <a:cubicBezTo>
                  <a:pt x="101575" y="411696"/>
                  <a:pt x="51346" y="461739"/>
                  <a:pt x="51346" y="523689"/>
                </a:cubicBezTo>
                <a:lnTo>
                  <a:pt x="51346" y="1020217"/>
                </a:lnTo>
                <a:cubicBezTo>
                  <a:pt x="51346" y="1081795"/>
                  <a:pt x="101761" y="1132210"/>
                  <a:pt x="163339" y="1132210"/>
                </a:cubicBezTo>
                <a:lnTo>
                  <a:pt x="351048" y="1132210"/>
                </a:lnTo>
                <a:cubicBezTo>
                  <a:pt x="412626" y="1132210"/>
                  <a:pt x="463042" y="1081795"/>
                  <a:pt x="463042" y="1020217"/>
                </a:cubicBezTo>
                <a:lnTo>
                  <a:pt x="463042" y="523503"/>
                </a:lnTo>
                <a:cubicBezTo>
                  <a:pt x="463042" y="461739"/>
                  <a:pt x="412998" y="411696"/>
                  <a:pt x="351048" y="411696"/>
                </a:cubicBezTo>
                <a:close/>
                <a:moveTo>
                  <a:pt x="865808" y="111621"/>
                </a:moveTo>
                <a:cubicBezTo>
                  <a:pt x="865994" y="111621"/>
                  <a:pt x="866180" y="111807"/>
                  <a:pt x="866180" y="111807"/>
                </a:cubicBezTo>
                <a:lnTo>
                  <a:pt x="866180" y="1020031"/>
                </a:lnTo>
                <a:lnTo>
                  <a:pt x="865808" y="1020403"/>
                </a:lnTo>
                <a:lnTo>
                  <a:pt x="678284" y="1020403"/>
                </a:lnTo>
                <a:lnTo>
                  <a:pt x="677912" y="1020031"/>
                </a:lnTo>
                <a:lnTo>
                  <a:pt x="677912" y="111993"/>
                </a:lnTo>
                <a:lnTo>
                  <a:pt x="677912" y="111807"/>
                </a:lnTo>
                <a:lnTo>
                  <a:pt x="678098" y="111621"/>
                </a:lnTo>
                <a:lnTo>
                  <a:pt x="865808" y="111621"/>
                </a:lnTo>
                <a:moveTo>
                  <a:pt x="865808" y="0"/>
                </a:moveTo>
                <a:lnTo>
                  <a:pt x="677912" y="0"/>
                </a:lnTo>
                <a:cubicBezTo>
                  <a:pt x="616148" y="0"/>
                  <a:pt x="565919" y="50043"/>
                  <a:pt x="565919" y="111993"/>
                </a:cubicBezTo>
                <a:lnTo>
                  <a:pt x="565919" y="1020217"/>
                </a:lnTo>
                <a:cubicBezTo>
                  <a:pt x="565919" y="1081795"/>
                  <a:pt x="616335" y="1132210"/>
                  <a:pt x="677912" y="1132210"/>
                </a:cubicBezTo>
                <a:lnTo>
                  <a:pt x="865622" y="1132210"/>
                </a:lnTo>
                <a:cubicBezTo>
                  <a:pt x="927199" y="1132210"/>
                  <a:pt x="977615" y="1081795"/>
                  <a:pt x="977615" y="1020217"/>
                </a:cubicBezTo>
                <a:lnTo>
                  <a:pt x="977615" y="111993"/>
                </a:lnTo>
                <a:cubicBezTo>
                  <a:pt x="977615" y="50043"/>
                  <a:pt x="927571" y="0"/>
                  <a:pt x="865808" y="0"/>
                </a:cubicBezTo>
                <a:close/>
                <a:moveTo>
                  <a:pt x="1380381" y="729072"/>
                </a:moveTo>
                <a:cubicBezTo>
                  <a:pt x="1380567" y="729072"/>
                  <a:pt x="1380753" y="729258"/>
                  <a:pt x="1380753" y="729258"/>
                </a:cubicBezTo>
                <a:lnTo>
                  <a:pt x="1380753" y="1020031"/>
                </a:lnTo>
                <a:lnTo>
                  <a:pt x="1380381" y="1020403"/>
                </a:lnTo>
                <a:lnTo>
                  <a:pt x="1192858" y="1020403"/>
                </a:lnTo>
                <a:lnTo>
                  <a:pt x="1192485" y="1020031"/>
                </a:lnTo>
                <a:lnTo>
                  <a:pt x="1192485" y="729444"/>
                </a:lnTo>
                <a:lnTo>
                  <a:pt x="1192485" y="729258"/>
                </a:lnTo>
                <a:lnTo>
                  <a:pt x="1192671" y="729072"/>
                </a:lnTo>
                <a:lnTo>
                  <a:pt x="1380381" y="729072"/>
                </a:lnTo>
                <a:moveTo>
                  <a:pt x="1380381" y="617451"/>
                </a:moveTo>
                <a:lnTo>
                  <a:pt x="1192671" y="617451"/>
                </a:lnTo>
                <a:cubicBezTo>
                  <a:pt x="1130908" y="617451"/>
                  <a:pt x="1080678" y="667494"/>
                  <a:pt x="1080678" y="729444"/>
                </a:cubicBezTo>
                <a:lnTo>
                  <a:pt x="1080678" y="1020031"/>
                </a:lnTo>
                <a:cubicBezTo>
                  <a:pt x="1080678" y="1081608"/>
                  <a:pt x="1131094" y="1132024"/>
                  <a:pt x="1192671" y="1132024"/>
                </a:cubicBezTo>
                <a:lnTo>
                  <a:pt x="1380381" y="1132024"/>
                </a:lnTo>
                <a:cubicBezTo>
                  <a:pt x="1441959" y="1132024"/>
                  <a:pt x="1492374" y="1081608"/>
                  <a:pt x="1492374" y="1020031"/>
                </a:cubicBezTo>
                <a:lnTo>
                  <a:pt x="1492374" y="729444"/>
                </a:lnTo>
                <a:cubicBezTo>
                  <a:pt x="1492374" y="667680"/>
                  <a:pt x="1442145" y="617451"/>
                  <a:pt x="1380381" y="617451"/>
                </a:cubicBezTo>
                <a:close/>
                <a:moveTo>
                  <a:pt x="1481956" y="1276201"/>
                </a:moveTo>
                <a:lnTo>
                  <a:pt x="61764" y="1276201"/>
                </a:lnTo>
                <a:cubicBezTo>
                  <a:pt x="27719" y="1276201"/>
                  <a:pt x="0" y="1303920"/>
                  <a:pt x="0" y="1337965"/>
                </a:cubicBezTo>
                <a:cubicBezTo>
                  <a:pt x="0" y="1372009"/>
                  <a:pt x="27719" y="1399729"/>
                  <a:pt x="61764" y="1399729"/>
                </a:cubicBezTo>
                <a:lnTo>
                  <a:pt x="1482142" y="1399729"/>
                </a:lnTo>
                <a:cubicBezTo>
                  <a:pt x="1516187" y="1399729"/>
                  <a:pt x="1543906" y="1372009"/>
                  <a:pt x="1543906" y="1337965"/>
                </a:cubicBezTo>
                <a:cubicBezTo>
                  <a:pt x="1543720" y="1303734"/>
                  <a:pt x="1516187" y="1276201"/>
                  <a:pt x="1481956" y="1276201"/>
                </a:cubicBezTo>
                <a:close/>
              </a:path>
            </a:pathLst>
          </a:custGeom>
          <a:solidFill>
            <a:schemeClr val="bg1"/>
          </a:solidFill>
          <a:ln w="1860" cap="flat">
            <a:noFill/>
            <a:miter/>
          </a:ln>
        </p:spPr>
        <p:txBody>
          <a:bodyPr vert="horz" wrap="square" lIns="91440" tIns="45720" rIns="91440" bIns="45720" rtlCol="0" anchor="ctr"/>
          <a:lstStyle/>
          <a:p>
            <a:pPr algn="l"/>
            <a:endParaRPr kumimoji="1" lang="zh-CN" altLang="en-US"/>
          </a:p>
        </p:txBody>
      </p:sp>
      <p:sp>
        <p:nvSpPr>
          <p:cNvPr id="11" name="标题 1"/>
          <p:cNvSpPr txBox="1"/>
          <p:nvPr/>
        </p:nvSpPr>
        <p:spPr>
          <a:xfrm>
            <a:off x="438153" y="454500"/>
            <a:ext cx="6685308" cy="510950"/>
          </a:xfrm>
          <a:prstGeom prst="parallelogram">
            <a:avLst>
              <a:gd name="adj" fmla="val 42948"/>
            </a:avLst>
          </a:prstGeom>
          <a:gradFill>
            <a:gsLst>
              <a:gs pos="0">
                <a:schemeClr val="accent1">
                  <a:lumMod val="20000"/>
                  <a:lumOff val="80000"/>
                </a:schemeClr>
              </a:gs>
              <a:gs pos="89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2" name="标题 1"/>
          <p:cNvSpPr txBox="1"/>
          <p:nvPr/>
        </p:nvSpPr>
        <p:spPr>
          <a:xfrm>
            <a:off x="773150" y="475975"/>
            <a:ext cx="1074575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在Tableau Desktop实现下钻</a:t>
            </a:r>
            <a:endParaRPr kumimoji="1" lang="zh-CN" altLang="en-US"/>
          </a:p>
        </p:txBody>
      </p:sp>
      <p:sp>
        <p:nvSpPr>
          <p:cNvPr id="13" name="标题 1"/>
          <p:cNvSpPr txBox="1"/>
          <p:nvPr/>
        </p:nvSpPr>
        <p:spPr>
          <a:xfrm>
            <a:off x="169743" y="-1"/>
            <a:ext cx="603407" cy="965451"/>
          </a:xfrm>
          <a:prstGeom prst="parallelogram">
            <a:avLst>
              <a:gd name="adj" fmla="val 73502"/>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15" name="图片 14">
            <a:extLst>
              <a:ext uri="{FF2B5EF4-FFF2-40B4-BE49-F238E27FC236}">
                <a16:creationId xmlns:a16="http://schemas.microsoft.com/office/drawing/2014/main" id="{71FDF07D-BDAE-F0DB-F28E-CA5287FA21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79687" y="2384103"/>
            <a:ext cx="5830225" cy="3008851"/>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sp>
        <p:nvSpPr>
          <p:cNvPr id="3"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0" y="1636038"/>
            <a:ext cx="12192000" cy="3802743"/>
          </a:xfrm>
          <a:prstGeom prst="rect">
            <a:avLst/>
          </a:prstGeom>
        </p:spPr>
      </p:pic>
      <p:sp>
        <p:nvSpPr>
          <p:cNvPr id="5" name="标题 1"/>
          <p:cNvSpPr txBox="1"/>
          <p:nvPr/>
        </p:nvSpPr>
        <p:spPr>
          <a:xfrm>
            <a:off x="0" y="1640114"/>
            <a:ext cx="12192000" cy="3802743"/>
          </a:xfrm>
          <a:prstGeom prst="rect">
            <a:avLst/>
          </a:prstGeom>
          <a:solidFill>
            <a:schemeClr val="accent1">
              <a:alpha val="95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3705224" y="2175964"/>
            <a:ext cx="7540625" cy="2573752"/>
          </a:xfrm>
          <a:prstGeom prst="rect">
            <a:avLst/>
          </a:prstGeom>
          <a:noFill/>
          <a:ln cap="sq">
            <a:noFill/>
          </a:ln>
        </p:spPr>
        <p:txBody>
          <a:bodyPr vert="horz" wrap="square" lIns="91440" tIns="45720" rIns="91440" bIns="45720" rtlCol="0" anchor="ctr"/>
          <a:lstStyle/>
          <a:p>
            <a:pPr algn="ctr"/>
            <a:r>
              <a:rPr kumimoji="1" lang="en-US" altLang="zh-CN" sz="6000">
                <a:ln w="12700">
                  <a:noFill/>
                </a:ln>
                <a:solidFill>
                  <a:schemeClr val="bg1"/>
                </a:solidFill>
                <a:latin typeface="OPPOSans H"/>
                <a:ea typeface="OPPOSans H"/>
                <a:cs typeface="OPPOSans H"/>
              </a:rPr>
              <a:t>操作步骤</a:t>
            </a:r>
            <a:endParaRPr kumimoji="1" lang="zh-CN" altLang="en-US"/>
          </a:p>
        </p:txBody>
      </p:sp>
      <p:sp>
        <p:nvSpPr>
          <p:cNvPr id="7" name="标题 1"/>
          <p:cNvSpPr txBox="1"/>
          <p:nvPr/>
        </p:nvSpPr>
        <p:spPr>
          <a:xfrm>
            <a:off x="979261" y="2299884"/>
            <a:ext cx="2325913" cy="2325913"/>
          </a:xfrm>
          <a:prstGeom prst="ellipse">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010670" y="1299682"/>
            <a:ext cx="2263095" cy="4326316"/>
          </a:xfrm>
          <a:prstGeom prst="rect">
            <a:avLst/>
          </a:prstGeom>
          <a:noFill/>
          <a:ln cap="sq">
            <a:noFill/>
          </a:ln>
        </p:spPr>
        <p:txBody>
          <a:bodyPr vert="horz" wrap="square" lIns="91440" tIns="45720" rIns="91440" bIns="45720" rtlCol="0" anchor="ctr"/>
          <a:lstStyle/>
          <a:p>
            <a:pPr algn="ctr"/>
            <a:r>
              <a:rPr kumimoji="1" lang="en-US" altLang="zh-CN" sz="9600">
                <a:ln w="12700">
                  <a:noFill/>
                </a:ln>
                <a:solidFill>
                  <a:schemeClr val="accent1"/>
                </a:solidFill>
                <a:latin typeface="OPPOSans H"/>
                <a:ea typeface="OPPOSans H"/>
                <a:cs typeface="OPPOSans H"/>
              </a:rPr>
              <a:t>04</a:t>
            </a:r>
            <a:endParaRPr kumimoji="1" lang="zh-CN" altLang="en-US"/>
          </a:p>
        </p:txBody>
      </p:sp>
      <p:sp>
        <p:nvSpPr>
          <p:cNvPr id="9" name="标题 1"/>
          <p:cNvSpPr txBox="1"/>
          <p:nvPr/>
        </p:nvSpPr>
        <p:spPr>
          <a:xfrm>
            <a:off x="11045825" y="4326315"/>
            <a:ext cx="1146175" cy="1116542"/>
          </a:xfrm>
          <a:custGeom>
            <a:avLst/>
            <a:gdLst>
              <a:gd name="connsiteX0" fmla="*/ 979714 w 1146175"/>
              <a:gd name="connsiteY0" fmla="*/ 0 h 1116542"/>
              <a:gd name="connsiteX1" fmla="*/ 1079884 w 1146175"/>
              <a:gd name="connsiteY1" fmla="*/ 5058 h 1116542"/>
              <a:gd name="connsiteX2" fmla="*/ 1146175 w 1146175"/>
              <a:gd name="connsiteY2" fmla="*/ 15176 h 1116542"/>
              <a:gd name="connsiteX3" fmla="*/ 1146175 w 1146175"/>
              <a:gd name="connsiteY3" fmla="*/ 384519 h 1116542"/>
              <a:gd name="connsiteX4" fmla="*/ 1104796 w 1146175"/>
              <a:gd name="connsiteY4" fmla="*/ 371675 h 1116542"/>
              <a:gd name="connsiteX5" fmla="*/ 979714 w 1146175"/>
              <a:gd name="connsiteY5" fmla="*/ 359065 h 1116542"/>
              <a:gd name="connsiteX6" fmla="*/ 359065 w 1146175"/>
              <a:gd name="connsiteY6" fmla="*/ 979714 h 1116542"/>
              <a:gd name="connsiteX7" fmla="*/ 371674 w 1146175"/>
              <a:gd name="connsiteY7" fmla="*/ 1104797 h 1116542"/>
              <a:gd name="connsiteX8" fmla="*/ 375320 w 1146175"/>
              <a:gd name="connsiteY8" fmla="*/ 1116542 h 1116542"/>
              <a:gd name="connsiteX9" fmla="*/ 13793 w 1146175"/>
              <a:gd name="connsiteY9" fmla="*/ 1116542 h 1116542"/>
              <a:gd name="connsiteX10" fmla="*/ 0 w 1146175"/>
              <a:gd name="connsiteY10" fmla="*/ 979714 h 1116542"/>
              <a:gd name="connsiteX11" fmla="*/ 979714 w 1146175"/>
              <a:gd name="connsiteY11" fmla="*/ 0 h 1116542"/>
            </a:gdLst>
            <a:ahLst/>
            <a:cxnLst/>
            <a:rect l="l" t="t" r="r" b="b"/>
            <a:pathLst>
              <a:path w="1146175" h="1116542">
                <a:moveTo>
                  <a:pt x="979714" y="0"/>
                </a:moveTo>
                <a:cubicBezTo>
                  <a:pt x="1013532" y="0"/>
                  <a:pt x="1046949" y="1714"/>
                  <a:pt x="1079884" y="5058"/>
                </a:cubicBezTo>
                <a:lnTo>
                  <a:pt x="1146175" y="15176"/>
                </a:lnTo>
                <a:lnTo>
                  <a:pt x="1146175" y="384519"/>
                </a:lnTo>
                <a:lnTo>
                  <a:pt x="1104796" y="371675"/>
                </a:lnTo>
                <a:cubicBezTo>
                  <a:pt x="1064394" y="363407"/>
                  <a:pt x="1022561" y="359065"/>
                  <a:pt x="979714" y="359065"/>
                </a:cubicBezTo>
                <a:cubicBezTo>
                  <a:pt x="636939" y="359065"/>
                  <a:pt x="359065" y="636939"/>
                  <a:pt x="359065" y="979714"/>
                </a:cubicBezTo>
                <a:cubicBezTo>
                  <a:pt x="359065" y="1022561"/>
                  <a:pt x="363407" y="1064394"/>
                  <a:pt x="371674" y="1104797"/>
                </a:cubicBezTo>
                <a:lnTo>
                  <a:pt x="375320" y="1116542"/>
                </a:lnTo>
                <a:lnTo>
                  <a:pt x="13793" y="1116542"/>
                </a:lnTo>
                <a:lnTo>
                  <a:pt x="0" y="979714"/>
                </a:lnTo>
                <a:cubicBezTo>
                  <a:pt x="0" y="438633"/>
                  <a:pt x="438633" y="0"/>
                  <a:pt x="979714" y="0"/>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0" name="图片 9"/>
          <p:cNvPicPr>
            <a:picLocks noChangeAspect="1"/>
          </p:cNvPicPr>
          <p:nvPr/>
        </p:nvPicPr>
        <p:blipFill>
          <a:blip r:embed="rId4">
            <a:alphaModFix/>
          </a:blip>
          <a:srcRect/>
          <a:stretch>
            <a:fillRect/>
          </a:stretch>
        </p:blipFill>
        <p:spPr>
          <a:xfrm>
            <a:off x="9231087" y="3177285"/>
            <a:ext cx="2985444" cy="1572431"/>
          </a:xfrm>
          <a:prstGeom prst="rect">
            <a:avLst/>
          </a:prstGeom>
          <a:noFill/>
          <a:ln cap="sq">
            <a:noFill/>
          </a:ln>
        </p:spPr>
      </p:pic>
      <p:pic>
        <p:nvPicPr>
          <p:cNvPr id="12" name="图片 11">
            <a:extLst>
              <a:ext uri="{FF2B5EF4-FFF2-40B4-BE49-F238E27FC236}">
                <a16:creationId xmlns:a16="http://schemas.microsoft.com/office/drawing/2014/main" id="{C6D50039-EA68-94F0-4478-F44743D19D5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09041" y="520422"/>
            <a:ext cx="2376502" cy="534045"/>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660400" y="1295533"/>
            <a:ext cx="10858500" cy="3600000"/>
          </a:xfrm>
          <a:prstGeom prst="roundRect">
            <a:avLst>
              <a:gd name="adj" fmla="val 8465"/>
            </a:avLst>
          </a:prstGeom>
          <a:solidFill>
            <a:schemeClr val="bg1">
              <a:lumMod val="95000"/>
            </a:schemeClr>
          </a:solidFill>
          <a:ln w="12700" cap="sq">
            <a:noFill/>
            <a:miter/>
          </a:ln>
        </p:spPr>
        <p:txBody>
          <a:bodyPr vert="horz" wrap="square" lIns="0" tIns="0" rIns="0" bIns="0" rtlCol="0" anchor="ctr"/>
          <a:lstStyle/>
          <a:p>
            <a:pPr algn="ctr"/>
            <a:endParaRPr kumimoji="1" lang="zh-CN" altLang="en-US"/>
          </a:p>
        </p:txBody>
      </p:sp>
      <p:grpSp>
        <p:nvGrpSpPr>
          <p:cNvPr id="5" name="组合 4"/>
          <p:cNvGrpSpPr/>
          <p:nvPr/>
        </p:nvGrpSpPr>
        <p:grpSpPr>
          <a:xfrm>
            <a:off x="9992136" y="3654334"/>
            <a:ext cx="1144458" cy="908242"/>
            <a:chOff x="9992136" y="4191001"/>
            <a:chExt cx="1144458" cy="908242"/>
          </a:xfrm>
        </p:grpSpPr>
        <p:sp>
          <p:nvSpPr>
            <p:cNvPr id="6" name="标题 1"/>
            <p:cNvSpPr txBox="1"/>
            <p:nvPr/>
          </p:nvSpPr>
          <p:spPr>
            <a:xfrm>
              <a:off x="9992136" y="4191001"/>
              <a:ext cx="457783" cy="908242"/>
            </a:xfrm>
            <a:custGeom>
              <a:avLst/>
              <a:gdLst>
                <a:gd name="connsiteX0" fmla="*/ 0 w 190500"/>
                <a:gd name="connsiteY0" fmla="*/ 0 h 377952"/>
                <a:gd name="connsiteX1" fmla="*/ 0 w 190500"/>
                <a:gd name="connsiteY1" fmla="*/ 190500 h 377952"/>
                <a:gd name="connsiteX2" fmla="*/ 108680 w 190500"/>
                <a:gd name="connsiteY2" fmla="*/ 190500 h 377952"/>
                <a:gd name="connsiteX3" fmla="*/ 0 w 190500"/>
                <a:gd name="connsiteY3" fmla="*/ 296228 h 377952"/>
                <a:gd name="connsiteX4" fmla="*/ 0 w 190500"/>
                <a:gd name="connsiteY4" fmla="*/ 377952 h 377952"/>
                <a:gd name="connsiteX5" fmla="*/ 190500 w 190500"/>
                <a:gd name="connsiteY5" fmla="*/ 190500 h 377952"/>
                <a:gd name="connsiteX6" fmla="*/ 190500 w 190500"/>
                <a:gd name="connsiteY6" fmla="*/ 190500 h 377952"/>
                <a:gd name="connsiteX7" fmla="*/ 190500 w 190500"/>
                <a:gd name="connsiteY7" fmla="*/ 0 h 377952"/>
              </a:gdLst>
              <a:ahLst/>
              <a:cxnLst/>
              <a:rect l="l" t="t" r="r" b="b"/>
              <a:pathLst>
                <a:path w="190500" h="377952">
                  <a:moveTo>
                    <a:pt x="0" y="0"/>
                  </a:moveTo>
                  <a:lnTo>
                    <a:pt x="0" y="190500"/>
                  </a:lnTo>
                  <a:lnTo>
                    <a:pt x="108680" y="190500"/>
                  </a:lnTo>
                  <a:cubicBezTo>
                    <a:pt x="107031" y="249344"/>
                    <a:pt x="58867" y="296199"/>
                    <a:pt x="0" y="296228"/>
                  </a:cubicBezTo>
                  <a:lnTo>
                    <a:pt x="0" y="377952"/>
                  </a:lnTo>
                  <a:cubicBezTo>
                    <a:pt x="104031" y="377965"/>
                    <a:pt x="188835" y="294518"/>
                    <a:pt x="190500" y="190500"/>
                  </a:cubicBezTo>
                  <a:lnTo>
                    <a:pt x="190500" y="190500"/>
                  </a:lnTo>
                  <a:lnTo>
                    <a:pt x="190500" y="0"/>
                  </a:lnTo>
                  <a:close/>
                </a:path>
              </a:pathLst>
            </a:custGeom>
            <a:solidFill>
              <a:schemeClr val="bg1">
                <a:lumMod val="85000"/>
                <a:alpha val="50000"/>
              </a:schemeClr>
            </a:solidFill>
            <a:ln w="6055" cap="flat">
              <a:noFill/>
              <a:miter/>
            </a:ln>
          </p:spPr>
          <p:txBody>
            <a:bodyPr vert="horz" wrap="square" lIns="91440" tIns="45720" rIns="91440" bIns="45720" rtlCol="0" anchor="ctr"/>
            <a:lstStyle/>
            <a:p>
              <a:pPr algn="l"/>
              <a:endParaRPr kumimoji="1" lang="zh-CN" altLang="en-US"/>
            </a:p>
          </p:txBody>
        </p:sp>
        <p:sp>
          <p:nvSpPr>
            <p:cNvPr id="7" name="标题 1"/>
            <p:cNvSpPr txBox="1"/>
            <p:nvPr/>
          </p:nvSpPr>
          <p:spPr>
            <a:xfrm>
              <a:off x="10678811" y="4191001"/>
              <a:ext cx="457783" cy="908242"/>
            </a:xfrm>
            <a:custGeom>
              <a:avLst/>
              <a:gdLst>
                <a:gd name="connsiteX0" fmla="*/ 0 w 190500"/>
                <a:gd name="connsiteY0" fmla="*/ 0 h 377952"/>
                <a:gd name="connsiteX1" fmla="*/ 0 w 190500"/>
                <a:gd name="connsiteY1" fmla="*/ 190500 h 377952"/>
                <a:gd name="connsiteX2" fmla="*/ 108680 w 190500"/>
                <a:gd name="connsiteY2" fmla="*/ 190500 h 377952"/>
                <a:gd name="connsiteX3" fmla="*/ 0 w 190500"/>
                <a:gd name="connsiteY3" fmla="*/ 296228 h 377952"/>
                <a:gd name="connsiteX4" fmla="*/ 0 w 190500"/>
                <a:gd name="connsiteY4" fmla="*/ 377952 h 377952"/>
                <a:gd name="connsiteX5" fmla="*/ 190500 w 190500"/>
                <a:gd name="connsiteY5" fmla="*/ 190500 h 377952"/>
                <a:gd name="connsiteX6" fmla="*/ 190500 w 190500"/>
                <a:gd name="connsiteY6" fmla="*/ 190500 h 377952"/>
                <a:gd name="connsiteX7" fmla="*/ 190500 w 190500"/>
                <a:gd name="connsiteY7" fmla="*/ 0 h 377952"/>
              </a:gdLst>
              <a:ahLst/>
              <a:cxnLst/>
              <a:rect l="l" t="t" r="r" b="b"/>
              <a:pathLst>
                <a:path w="190500" h="377952">
                  <a:moveTo>
                    <a:pt x="0" y="0"/>
                  </a:moveTo>
                  <a:lnTo>
                    <a:pt x="0" y="190500"/>
                  </a:lnTo>
                  <a:lnTo>
                    <a:pt x="108680" y="190500"/>
                  </a:lnTo>
                  <a:cubicBezTo>
                    <a:pt x="107031" y="249344"/>
                    <a:pt x="58867" y="296199"/>
                    <a:pt x="0" y="296228"/>
                  </a:cubicBezTo>
                  <a:lnTo>
                    <a:pt x="0" y="377952"/>
                  </a:lnTo>
                  <a:cubicBezTo>
                    <a:pt x="104031" y="377965"/>
                    <a:pt x="188835" y="294518"/>
                    <a:pt x="190500" y="190500"/>
                  </a:cubicBezTo>
                  <a:lnTo>
                    <a:pt x="190500" y="190500"/>
                  </a:lnTo>
                  <a:lnTo>
                    <a:pt x="190500" y="0"/>
                  </a:lnTo>
                  <a:close/>
                </a:path>
              </a:pathLst>
            </a:custGeom>
            <a:solidFill>
              <a:schemeClr val="bg1">
                <a:lumMod val="85000"/>
                <a:alpha val="50000"/>
              </a:schemeClr>
            </a:solidFill>
            <a:ln w="6055" cap="flat">
              <a:noFill/>
              <a:miter/>
            </a:ln>
          </p:spPr>
          <p:txBody>
            <a:bodyPr vert="horz" wrap="square" lIns="91440" tIns="45720" rIns="91440" bIns="45720" rtlCol="0" anchor="ctr"/>
            <a:lstStyle/>
            <a:p>
              <a:pPr algn="l"/>
              <a:endParaRPr kumimoji="1" lang="zh-CN" altLang="en-US"/>
            </a:p>
          </p:txBody>
        </p:sp>
      </p:grpSp>
      <p:sp>
        <p:nvSpPr>
          <p:cNvPr id="8" name="标题 1"/>
          <p:cNvSpPr txBox="1"/>
          <p:nvPr/>
        </p:nvSpPr>
        <p:spPr>
          <a:xfrm>
            <a:off x="1268880" y="2001565"/>
            <a:ext cx="4406439" cy="2109525"/>
          </a:xfrm>
          <a:prstGeom prst="rect">
            <a:avLst/>
          </a:prstGeom>
          <a:noFill/>
          <a:ln w="12700" cap="sq">
            <a:noFill/>
            <a:miter/>
          </a:ln>
        </p:spPr>
        <p:txBody>
          <a:bodyPr vert="horz" wrap="square" lIns="0" tIns="0" rIns="0" bIns="0" rtlCol="0" anchor="t"/>
          <a:lstStyle/>
          <a:p>
            <a:pPr marL="285750" indent="-285750" algn="l">
              <a:buFont typeface="Arial" panose="020B0604020202020204" pitchFamily="34" charset="0"/>
              <a:buChar char="•"/>
            </a:pPr>
            <a:r>
              <a:rPr kumimoji="1" lang="en-US" altLang="zh-CN" sz="1400" dirty="0" err="1">
                <a:ln w="12700">
                  <a:noFill/>
                </a:ln>
                <a:solidFill>
                  <a:schemeClr val="tx1">
                    <a:lumMod val="85000"/>
                    <a:lumOff val="15000"/>
                  </a:schemeClr>
                </a:solidFill>
                <a:latin typeface="Source Han Sans"/>
                <a:ea typeface="Source Han Sans"/>
                <a:cs typeface="Source Han Sans"/>
              </a:rPr>
              <a:t>打开Tableau</a:t>
            </a:r>
            <a:r>
              <a:rPr kumimoji="1" lang="en-US" altLang="zh-CN" sz="1400" dirty="0">
                <a:ln w="12700">
                  <a:noFill/>
                </a:ln>
                <a:solidFill>
                  <a:schemeClr val="tx1">
                    <a:lumMod val="85000"/>
                    <a:lumOff val="15000"/>
                  </a:schemeClr>
                </a:solidFill>
                <a:latin typeface="Source Han Sans"/>
                <a:ea typeface="Source Han Sans"/>
                <a:cs typeface="Source Han Sans"/>
              </a:rPr>
              <a:t> </a:t>
            </a:r>
            <a:r>
              <a:rPr kumimoji="1" lang="en-US" altLang="zh-CN" sz="1400" dirty="0" err="1">
                <a:ln w="12700">
                  <a:noFill/>
                </a:ln>
                <a:solidFill>
                  <a:schemeClr val="tx1">
                    <a:lumMod val="85000"/>
                    <a:lumOff val="15000"/>
                  </a:schemeClr>
                </a:solidFill>
                <a:latin typeface="Source Han Sans"/>
                <a:ea typeface="Source Han Sans"/>
                <a:cs typeface="Source Han Sans"/>
              </a:rPr>
              <a:t>Desktop，在主页面当中，在左侧连接栏下点击Microsoft</a:t>
            </a:r>
            <a:r>
              <a:rPr kumimoji="1" lang="en-US" altLang="zh-CN" sz="1400" dirty="0">
                <a:ln w="12700">
                  <a:noFill/>
                </a:ln>
                <a:solidFill>
                  <a:schemeClr val="tx1">
                    <a:lumMod val="85000"/>
                    <a:lumOff val="15000"/>
                  </a:schemeClr>
                </a:solidFill>
                <a:latin typeface="Source Han Sans"/>
                <a:ea typeface="Source Han Sans"/>
                <a:cs typeface="Source Han Sans"/>
              </a:rPr>
              <a:t> </a:t>
            </a:r>
            <a:r>
              <a:rPr kumimoji="1" lang="en-US" altLang="zh-CN" sz="1400" dirty="0" err="1">
                <a:ln w="12700">
                  <a:noFill/>
                </a:ln>
                <a:solidFill>
                  <a:schemeClr val="tx1">
                    <a:lumMod val="85000"/>
                    <a:lumOff val="15000"/>
                  </a:schemeClr>
                </a:solidFill>
                <a:latin typeface="Source Han Sans"/>
                <a:ea typeface="Source Han Sans"/>
                <a:cs typeface="Source Han Sans"/>
              </a:rPr>
              <a:t>Excel，选择相应的文件路径，导入数据，进入数据源页面，如图所示</a:t>
            </a:r>
            <a:r>
              <a:rPr kumimoji="1" lang="en-US" altLang="zh-CN" sz="1400" dirty="0">
                <a:ln w="12700">
                  <a:noFill/>
                </a:ln>
                <a:solidFill>
                  <a:schemeClr val="tx1">
                    <a:lumMod val="85000"/>
                    <a:lumOff val="15000"/>
                  </a:schemeClr>
                </a:solidFill>
                <a:latin typeface="Source Han Sans"/>
                <a:ea typeface="Source Han Sans"/>
                <a:cs typeface="Source Han Sans"/>
              </a:rPr>
              <a:t>。</a:t>
            </a:r>
            <a:endParaRPr kumimoji="1" lang="zh-CN" altLang="en-US" dirty="0"/>
          </a:p>
        </p:txBody>
      </p:sp>
      <p:sp>
        <p:nvSpPr>
          <p:cNvPr id="9" name="标题 1"/>
          <p:cNvSpPr txBox="1"/>
          <p:nvPr/>
        </p:nvSpPr>
        <p:spPr>
          <a:xfrm>
            <a:off x="438153" y="454500"/>
            <a:ext cx="6685308" cy="510950"/>
          </a:xfrm>
          <a:prstGeom prst="parallelogram">
            <a:avLst>
              <a:gd name="adj" fmla="val 42948"/>
            </a:avLst>
          </a:prstGeom>
          <a:gradFill>
            <a:gsLst>
              <a:gs pos="0">
                <a:schemeClr val="accent1">
                  <a:lumMod val="20000"/>
                  <a:lumOff val="80000"/>
                </a:schemeClr>
              </a:gs>
              <a:gs pos="89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773150" y="475975"/>
            <a:ext cx="1074575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步骤1：数据连接及导入</a:t>
            </a:r>
            <a:endParaRPr kumimoji="1" lang="zh-CN" altLang="en-US"/>
          </a:p>
        </p:txBody>
      </p:sp>
      <p:sp>
        <p:nvSpPr>
          <p:cNvPr id="11" name="标题 1"/>
          <p:cNvSpPr txBox="1"/>
          <p:nvPr/>
        </p:nvSpPr>
        <p:spPr>
          <a:xfrm>
            <a:off x="169743" y="-1"/>
            <a:ext cx="603407" cy="965451"/>
          </a:xfrm>
          <a:prstGeom prst="parallelogram">
            <a:avLst>
              <a:gd name="adj" fmla="val 73502"/>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13" name="图片 12">
            <a:extLst>
              <a:ext uri="{FF2B5EF4-FFF2-40B4-BE49-F238E27FC236}">
                <a16:creationId xmlns:a16="http://schemas.microsoft.com/office/drawing/2014/main" id="{CE373BD5-9B8F-2040-7D76-99DE1869FB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7981" y="3117906"/>
            <a:ext cx="5837592" cy="3190784"/>
          </a:xfrm>
          <a:prstGeom prst="rect">
            <a:avLst/>
          </a:prstGeom>
        </p:spPr>
      </p:pic>
      <p:pic>
        <p:nvPicPr>
          <p:cNvPr id="15" name="图片 14">
            <a:extLst>
              <a:ext uri="{FF2B5EF4-FFF2-40B4-BE49-F238E27FC236}">
                <a16:creationId xmlns:a16="http://schemas.microsoft.com/office/drawing/2014/main" id="{0CA51782-7C06-3785-ACE0-C49CF2960C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75319" y="3146898"/>
            <a:ext cx="6096000" cy="3132800"/>
          </a:xfrm>
          <a:prstGeom prst="rect">
            <a:avLst/>
          </a:prstGeom>
        </p:spPr>
      </p:pic>
      <p:sp>
        <p:nvSpPr>
          <p:cNvPr id="17" name="文本框 16">
            <a:extLst>
              <a:ext uri="{FF2B5EF4-FFF2-40B4-BE49-F238E27FC236}">
                <a16:creationId xmlns:a16="http://schemas.microsoft.com/office/drawing/2014/main" id="{93B4E09D-07A7-19E2-71E1-4715612595F3}"/>
              </a:ext>
            </a:extLst>
          </p:cNvPr>
          <p:cNvSpPr txBox="1"/>
          <p:nvPr/>
        </p:nvSpPr>
        <p:spPr>
          <a:xfrm>
            <a:off x="6149355" y="1947003"/>
            <a:ext cx="6106160" cy="307777"/>
          </a:xfrm>
          <a:prstGeom prst="rect">
            <a:avLst/>
          </a:prstGeom>
          <a:noFill/>
        </p:spPr>
        <p:txBody>
          <a:bodyPr wrap="square">
            <a:spAutoFit/>
          </a:bodyPr>
          <a:lstStyle/>
          <a:p>
            <a:pPr marL="285750" indent="-285750">
              <a:buFont typeface="Arial" panose="020B0604020202020204" pitchFamily="34" charset="0"/>
              <a:buChar char="•"/>
            </a:pPr>
            <a:r>
              <a:rPr lang="en-US" altLang="zh-CN" sz="1400" dirty="0" err="1"/>
              <a:t>接下来，将左侧数据源中的SalesData拖入到右侧</a:t>
            </a:r>
            <a:r>
              <a:rPr lang="en-US" altLang="zh-CN" sz="1400" err="1"/>
              <a:t>，</a:t>
            </a:r>
            <a:r>
              <a:rPr lang="en-US" altLang="zh-CN" sz="1400"/>
              <a:t>如图所示</a:t>
            </a:r>
            <a:r>
              <a:rPr lang="en-US" altLang="zh-CN" sz="1400" dirty="0"/>
              <a:t>。</a:t>
            </a:r>
            <a:endParaRPr lang="zh-CN" altLang="en-US" sz="140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773248" y="1869097"/>
            <a:ext cx="5372777" cy="3336664"/>
          </a:xfrm>
          <a:prstGeom prst="rect">
            <a:avLst/>
          </a:prstGeom>
          <a:noFill/>
          <a:ln cap="sq">
            <a:noFill/>
          </a:ln>
        </p:spPr>
        <p:txBody>
          <a:bodyPr vert="horz" wrap="square" lIns="0" tIns="0" rIns="0" bIns="0" rtlCol="0" anchor="ctr"/>
          <a:lstStyle/>
          <a:p>
            <a:pPr marL="285750" indent="-285750" algn="l">
              <a:buFont typeface="Arial" panose="020B0604020202020204" pitchFamily="34" charset="0"/>
              <a:buChar char="•"/>
            </a:pPr>
            <a:r>
              <a:rPr kumimoji="1" lang="en-US" altLang="zh-CN" sz="1400" dirty="0">
                <a:ln w="12700">
                  <a:noFill/>
                </a:ln>
                <a:solidFill>
                  <a:schemeClr val="tx1">
                    <a:lumMod val="85000"/>
                    <a:lumOff val="15000"/>
                  </a:schemeClr>
                </a:solidFill>
                <a:latin typeface="Source Han Sans"/>
                <a:ea typeface="Source Han Sans"/>
                <a:cs typeface="Source Han Sans"/>
              </a:rPr>
              <a:t>点击左下角的工作表1，双击工作表1，并修改名称为“各国的销售额”。选择字段“国家”，右击选择地理角色下的国家/</a:t>
            </a:r>
            <a:r>
              <a:rPr kumimoji="1" lang="en-US" altLang="zh-CN" sz="1400" dirty="0" err="1">
                <a:ln w="12700">
                  <a:noFill/>
                </a:ln>
                <a:solidFill>
                  <a:schemeClr val="tx1">
                    <a:lumMod val="85000"/>
                    <a:lumOff val="15000"/>
                  </a:schemeClr>
                </a:solidFill>
                <a:latin typeface="Source Han Sans"/>
                <a:ea typeface="Source Han Sans"/>
                <a:cs typeface="Source Han Sans"/>
              </a:rPr>
              <a:t>地区，把其转换为地理属性，如图所示</a:t>
            </a:r>
            <a:r>
              <a:rPr kumimoji="1" lang="en-US" altLang="zh-CN" sz="1400" dirty="0">
                <a:ln w="12700">
                  <a:noFill/>
                </a:ln>
                <a:solidFill>
                  <a:schemeClr val="tx1">
                    <a:lumMod val="85000"/>
                    <a:lumOff val="15000"/>
                  </a:schemeClr>
                </a:solidFill>
                <a:latin typeface="Source Han Sans"/>
                <a:ea typeface="Source Han Sans"/>
                <a:cs typeface="Source Han Sans"/>
              </a:rPr>
              <a:t>。</a:t>
            </a:r>
          </a:p>
          <a:p>
            <a:pPr marL="285750" indent="-285750" algn="l">
              <a:buFont typeface="Arial" panose="020B0604020202020204" pitchFamily="34" charset="0"/>
              <a:buChar char="•"/>
            </a:pPr>
            <a:endParaRPr kumimoji="1" lang="en-US" altLang="zh-CN" sz="1400" dirty="0">
              <a:ln w="12700">
                <a:noFill/>
              </a:ln>
              <a:solidFill>
                <a:schemeClr val="tx1">
                  <a:lumMod val="85000"/>
                  <a:lumOff val="15000"/>
                </a:schemeClr>
              </a:solidFill>
              <a:latin typeface="Source Han Sans"/>
              <a:ea typeface="Source Han Sans"/>
              <a:cs typeface="Source Han Sans"/>
            </a:endParaRPr>
          </a:p>
          <a:p>
            <a:pPr marL="285750" indent="-285750" algn="l">
              <a:buFont typeface="Arial" panose="020B0604020202020204" pitchFamily="34" charset="0"/>
              <a:buChar char="•"/>
            </a:pPr>
            <a:endParaRPr kumimoji="1" lang="en-US" altLang="zh-CN" sz="1400" dirty="0">
              <a:ln w="12700">
                <a:noFill/>
              </a:ln>
              <a:solidFill>
                <a:schemeClr val="tx1">
                  <a:lumMod val="85000"/>
                  <a:lumOff val="15000"/>
                </a:schemeClr>
              </a:solidFill>
              <a:latin typeface="Source Han Sans"/>
              <a:ea typeface="Source Han Sans"/>
              <a:cs typeface="Source Han Sans"/>
            </a:endParaRPr>
          </a:p>
          <a:p>
            <a:pPr marL="285750" indent="-285750" algn="l">
              <a:buFont typeface="Arial" panose="020B0604020202020204" pitchFamily="34" charset="0"/>
              <a:buChar char="•"/>
            </a:pPr>
            <a:endParaRPr kumimoji="1" lang="en-US" altLang="zh-CN" sz="1400" dirty="0">
              <a:ln w="12700">
                <a:noFill/>
              </a:ln>
              <a:solidFill>
                <a:schemeClr val="tx1">
                  <a:lumMod val="85000"/>
                  <a:lumOff val="15000"/>
                </a:schemeClr>
              </a:solidFill>
              <a:latin typeface="Source Han Sans"/>
              <a:ea typeface="Source Han Sans"/>
              <a:cs typeface="Source Han Sans"/>
            </a:endParaRPr>
          </a:p>
          <a:p>
            <a:pPr marL="285750" indent="-285750" algn="l">
              <a:buFont typeface="Arial" panose="020B0604020202020204" pitchFamily="34" charset="0"/>
              <a:buChar char="•"/>
            </a:pPr>
            <a:endParaRPr kumimoji="1" lang="en-US" altLang="zh-CN" sz="1400" dirty="0">
              <a:ln w="12700">
                <a:noFill/>
              </a:ln>
              <a:solidFill>
                <a:schemeClr val="tx1">
                  <a:lumMod val="85000"/>
                  <a:lumOff val="15000"/>
                </a:schemeClr>
              </a:solidFill>
              <a:latin typeface="Source Han Sans"/>
              <a:ea typeface="Source Han Sans"/>
              <a:cs typeface="Source Han Sans"/>
            </a:endParaRPr>
          </a:p>
          <a:p>
            <a:pPr marL="285750" indent="-285750" algn="l">
              <a:buFont typeface="Arial" panose="020B0604020202020204" pitchFamily="34" charset="0"/>
              <a:buChar char="•"/>
            </a:pPr>
            <a:endParaRPr kumimoji="1" lang="en-US" altLang="zh-CN" sz="1400" dirty="0">
              <a:ln w="12700">
                <a:noFill/>
              </a:ln>
              <a:solidFill>
                <a:schemeClr val="tx1">
                  <a:lumMod val="85000"/>
                  <a:lumOff val="15000"/>
                </a:schemeClr>
              </a:solidFill>
              <a:latin typeface="Source Han Sans"/>
              <a:ea typeface="Source Han Sans"/>
              <a:cs typeface="Source Han Sans"/>
            </a:endParaRPr>
          </a:p>
          <a:p>
            <a:pPr marL="285750" indent="-285750" algn="l">
              <a:buFont typeface="Arial" panose="020B0604020202020204" pitchFamily="34" charset="0"/>
              <a:buChar char="•"/>
            </a:pPr>
            <a:r>
              <a:rPr kumimoji="1" lang="en-US" altLang="zh-CN" sz="1400" dirty="0">
                <a:ln w="12700">
                  <a:noFill/>
                </a:ln>
                <a:solidFill>
                  <a:schemeClr val="tx1">
                    <a:lumMod val="85000"/>
                    <a:lumOff val="15000"/>
                  </a:schemeClr>
                </a:solidFill>
                <a:latin typeface="Source Han Sans"/>
                <a:ea typeface="Source Han Sans"/>
                <a:cs typeface="Source Han Sans"/>
              </a:rPr>
              <a:t>
将“国家”拖入到行中，将“销售额”拖入到列，展示非洲各个国家的销售情况，点击从小到大排序工具，可以看到南非的销售额最高，如图所示。</a:t>
            </a:r>
            <a:endParaRPr kumimoji="1" lang="zh-CN" altLang="en-US" dirty="0"/>
          </a:p>
        </p:txBody>
      </p:sp>
      <p:sp>
        <p:nvSpPr>
          <p:cNvPr id="13" name="标题 1"/>
          <p:cNvSpPr txBox="1"/>
          <p:nvPr/>
        </p:nvSpPr>
        <p:spPr>
          <a:xfrm>
            <a:off x="438153" y="454500"/>
            <a:ext cx="6685308" cy="510950"/>
          </a:xfrm>
          <a:prstGeom prst="parallelogram">
            <a:avLst>
              <a:gd name="adj" fmla="val 42948"/>
            </a:avLst>
          </a:prstGeom>
          <a:gradFill>
            <a:gsLst>
              <a:gs pos="0">
                <a:schemeClr val="accent1">
                  <a:lumMod val="20000"/>
                  <a:lumOff val="80000"/>
                </a:schemeClr>
              </a:gs>
              <a:gs pos="89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4" name="标题 1"/>
          <p:cNvSpPr txBox="1"/>
          <p:nvPr/>
        </p:nvSpPr>
        <p:spPr>
          <a:xfrm>
            <a:off x="773150" y="475975"/>
            <a:ext cx="1074575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步骤2：绘制各国的销售额</a:t>
            </a:r>
            <a:endParaRPr kumimoji="1" lang="zh-CN" altLang="en-US"/>
          </a:p>
        </p:txBody>
      </p:sp>
      <p:sp>
        <p:nvSpPr>
          <p:cNvPr id="15" name="标题 1"/>
          <p:cNvSpPr txBox="1"/>
          <p:nvPr/>
        </p:nvSpPr>
        <p:spPr>
          <a:xfrm>
            <a:off x="169743" y="-1"/>
            <a:ext cx="603407" cy="965451"/>
          </a:xfrm>
          <a:prstGeom prst="parallelogram">
            <a:avLst>
              <a:gd name="adj" fmla="val 73502"/>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17" name="图片 16">
            <a:extLst>
              <a:ext uri="{FF2B5EF4-FFF2-40B4-BE49-F238E27FC236}">
                <a16:creationId xmlns:a16="http://schemas.microsoft.com/office/drawing/2014/main" id="{987172F5-4B69-690D-CC84-18A4D39F74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97337" y="1219199"/>
            <a:ext cx="5271982" cy="2600961"/>
          </a:xfrm>
          <a:prstGeom prst="rect">
            <a:avLst/>
          </a:prstGeom>
        </p:spPr>
      </p:pic>
      <p:pic>
        <p:nvPicPr>
          <p:cNvPr id="19" name="图片 18">
            <a:extLst>
              <a:ext uri="{FF2B5EF4-FFF2-40B4-BE49-F238E27FC236}">
                <a16:creationId xmlns:a16="http://schemas.microsoft.com/office/drawing/2014/main" id="{D78AD363-61C9-E7BD-5D04-E4F8C2BBE2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97338" y="4095384"/>
            <a:ext cx="5271982" cy="2530902"/>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1504293" y="2012720"/>
            <a:ext cx="9720223" cy="2978380"/>
          </a:xfrm>
          <a:prstGeom prst="roundRect">
            <a:avLst>
              <a:gd name="adj" fmla="val 6411"/>
            </a:avLst>
          </a:prstGeom>
          <a:solidFill>
            <a:schemeClr val="accent1">
              <a:lumMod val="40000"/>
              <a:lumOff val="60000"/>
            </a:schemeClr>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1460901" y="1968499"/>
            <a:ext cx="9720223" cy="2978380"/>
          </a:xfrm>
          <a:prstGeom prst="roundRect">
            <a:avLst>
              <a:gd name="adj" fmla="val 6411"/>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1938780" y="2157721"/>
            <a:ext cx="9095640" cy="2536199"/>
          </a:xfrm>
          <a:prstGeom prst="rect">
            <a:avLst/>
          </a:prstGeom>
          <a:noFill/>
          <a:ln>
            <a:noFill/>
          </a:ln>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点击工作表各国的销售额，右击选择拷贝，并将拷贝的附件命名为“各国的利润”。将总和(销售额)从标记当中移除，把“利润”拖入到颜色当中，展示非洲各个国家的利润情况。点击从小到大排序工具，可以更直达看到利润最多的国家是刚果民主共和国，部分国家利润是负的，如图所示。</a:t>
            </a:r>
            <a:endParaRPr kumimoji="1" lang="zh-CN" altLang="en-US"/>
          </a:p>
        </p:txBody>
      </p:sp>
      <p:sp>
        <p:nvSpPr>
          <p:cNvPr id="7" name="标题 1"/>
          <p:cNvSpPr txBox="1"/>
          <p:nvPr/>
        </p:nvSpPr>
        <p:spPr>
          <a:xfrm>
            <a:off x="954784" y="2977902"/>
            <a:ext cx="844596" cy="844596"/>
          </a:xfrm>
          <a:prstGeom prst="ellipse">
            <a:avLst/>
          </a:prstGeom>
          <a:gradFill>
            <a:gsLst>
              <a:gs pos="0">
                <a:schemeClr val="accent1"/>
              </a:gs>
              <a:gs pos="100000">
                <a:schemeClr val="accent1">
                  <a:lumMod val="75000"/>
                </a:schemeClr>
              </a:gs>
            </a:gsLst>
            <a:lin ang="5400000" scaled="0"/>
          </a:gra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998175" y="2891119"/>
            <a:ext cx="143787" cy="143787"/>
          </a:xfrm>
          <a:prstGeom prst="ellipse">
            <a:avLst/>
          </a:prstGeom>
          <a:solidFill>
            <a:schemeClr val="accent1">
              <a:lumMod val="40000"/>
              <a:lumOff val="60000"/>
            </a:schemeClr>
          </a:soli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1217256" y="3255299"/>
            <a:ext cx="319652" cy="289802"/>
          </a:xfrm>
          <a:custGeom>
            <a:avLst/>
            <a:gdLst>
              <a:gd name="connsiteX0" fmla="*/ 351048 w 1543905"/>
              <a:gd name="connsiteY0" fmla="*/ 523317 h 1399728"/>
              <a:gd name="connsiteX1" fmla="*/ 351048 w 1543905"/>
              <a:gd name="connsiteY1" fmla="*/ 523317 h 1399728"/>
              <a:gd name="connsiteX2" fmla="*/ 351420 w 1543905"/>
              <a:gd name="connsiteY2" fmla="*/ 523503 h 1399728"/>
              <a:gd name="connsiteX3" fmla="*/ 351420 w 1543905"/>
              <a:gd name="connsiteY3" fmla="*/ 1020031 h 1399728"/>
              <a:gd name="connsiteX4" fmla="*/ 351048 w 1543905"/>
              <a:gd name="connsiteY4" fmla="*/ 1020403 h 1399728"/>
              <a:gd name="connsiteX5" fmla="*/ 163525 w 1543905"/>
              <a:gd name="connsiteY5" fmla="*/ 1020403 h 1399728"/>
              <a:gd name="connsiteX6" fmla="*/ 163153 w 1543905"/>
              <a:gd name="connsiteY6" fmla="*/ 1020031 h 1399728"/>
              <a:gd name="connsiteX7" fmla="*/ 163153 w 1543905"/>
              <a:gd name="connsiteY7" fmla="*/ 523503 h 1399728"/>
              <a:gd name="connsiteX8" fmla="*/ 163153 w 1543905"/>
              <a:gd name="connsiteY8" fmla="*/ 523317 h 1399728"/>
              <a:gd name="connsiteX9" fmla="*/ 163339 w 1543905"/>
              <a:gd name="connsiteY9" fmla="*/ 523131 h 1399728"/>
              <a:gd name="connsiteX10" fmla="*/ 351048 w 1543905"/>
              <a:gd name="connsiteY10" fmla="*/ 523131 h 1399728"/>
              <a:gd name="connsiteX11" fmla="*/ 351048 w 1543905"/>
              <a:gd name="connsiteY11" fmla="*/ 411696 h 1399728"/>
              <a:gd name="connsiteX12" fmla="*/ 163339 w 1543905"/>
              <a:gd name="connsiteY12" fmla="*/ 411696 h 1399728"/>
              <a:gd name="connsiteX13" fmla="*/ 51346 w 1543905"/>
              <a:gd name="connsiteY13" fmla="*/ 523689 h 1399728"/>
              <a:gd name="connsiteX14" fmla="*/ 51346 w 1543905"/>
              <a:gd name="connsiteY14" fmla="*/ 1020217 h 1399728"/>
              <a:gd name="connsiteX15" fmla="*/ 163339 w 1543905"/>
              <a:gd name="connsiteY15" fmla="*/ 1132210 h 1399728"/>
              <a:gd name="connsiteX16" fmla="*/ 351048 w 1543905"/>
              <a:gd name="connsiteY16" fmla="*/ 1132210 h 1399728"/>
              <a:gd name="connsiteX17" fmla="*/ 463042 w 1543905"/>
              <a:gd name="connsiteY17" fmla="*/ 1020217 h 1399728"/>
              <a:gd name="connsiteX18" fmla="*/ 463042 w 1543905"/>
              <a:gd name="connsiteY18" fmla="*/ 523503 h 1399728"/>
              <a:gd name="connsiteX19" fmla="*/ 351048 w 1543905"/>
              <a:gd name="connsiteY19" fmla="*/ 411696 h 1399728"/>
              <a:gd name="connsiteX20" fmla="*/ 865808 w 1543905"/>
              <a:gd name="connsiteY20" fmla="*/ 111621 h 1399728"/>
              <a:gd name="connsiteX21" fmla="*/ 866180 w 1543905"/>
              <a:gd name="connsiteY21" fmla="*/ 111807 h 1399728"/>
              <a:gd name="connsiteX22" fmla="*/ 866180 w 1543905"/>
              <a:gd name="connsiteY22" fmla="*/ 1020031 h 1399728"/>
              <a:gd name="connsiteX23" fmla="*/ 865808 w 1543905"/>
              <a:gd name="connsiteY23" fmla="*/ 1020403 h 1399728"/>
              <a:gd name="connsiteX24" fmla="*/ 678284 w 1543905"/>
              <a:gd name="connsiteY24" fmla="*/ 1020403 h 1399728"/>
              <a:gd name="connsiteX25" fmla="*/ 677912 w 1543905"/>
              <a:gd name="connsiteY25" fmla="*/ 1020031 h 1399728"/>
              <a:gd name="connsiteX26" fmla="*/ 677912 w 1543905"/>
              <a:gd name="connsiteY26" fmla="*/ 111993 h 1399728"/>
              <a:gd name="connsiteX27" fmla="*/ 677912 w 1543905"/>
              <a:gd name="connsiteY27" fmla="*/ 111807 h 1399728"/>
              <a:gd name="connsiteX28" fmla="*/ 678098 w 1543905"/>
              <a:gd name="connsiteY28" fmla="*/ 111621 h 1399728"/>
              <a:gd name="connsiteX29" fmla="*/ 865808 w 1543905"/>
              <a:gd name="connsiteY29" fmla="*/ 111621 h 1399728"/>
              <a:gd name="connsiteX30" fmla="*/ 865808 w 1543905"/>
              <a:gd name="connsiteY30" fmla="*/ 0 h 1399728"/>
              <a:gd name="connsiteX31" fmla="*/ 677912 w 1543905"/>
              <a:gd name="connsiteY31" fmla="*/ 0 h 1399728"/>
              <a:gd name="connsiteX32" fmla="*/ 565919 w 1543905"/>
              <a:gd name="connsiteY32" fmla="*/ 111993 h 1399728"/>
              <a:gd name="connsiteX33" fmla="*/ 565919 w 1543905"/>
              <a:gd name="connsiteY33" fmla="*/ 1020217 h 1399728"/>
              <a:gd name="connsiteX34" fmla="*/ 677912 w 1543905"/>
              <a:gd name="connsiteY34" fmla="*/ 1132210 h 1399728"/>
              <a:gd name="connsiteX35" fmla="*/ 865622 w 1543905"/>
              <a:gd name="connsiteY35" fmla="*/ 1132210 h 1399728"/>
              <a:gd name="connsiteX36" fmla="*/ 977615 w 1543905"/>
              <a:gd name="connsiteY36" fmla="*/ 1020217 h 1399728"/>
              <a:gd name="connsiteX37" fmla="*/ 977615 w 1543905"/>
              <a:gd name="connsiteY37" fmla="*/ 111993 h 1399728"/>
              <a:gd name="connsiteX38" fmla="*/ 865808 w 1543905"/>
              <a:gd name="connsiteY38" fmla="*/ 0 h 1399728"/>
              <a:gd name="connsiteX39" fmla="*/ 1380381 w 1543905"/>
              <a:gd name="connsiteY39" fmla="*/ 729072 h 1399728"/>
              <a:gd name="connsiteX40" fmla="*/ 1380753 w 1543905"/>
              <a:gd name="connsiteY40" fmla="*/ 729258 h 1399728"/>
              <a:gd name="connsiteX41" fmla="*/ 1380753 w 1543905"/>
              <a:gd name="connsiteY41" fmla="*/ 1020031 h 1399728"/>
              <a:gd name="connsiteX42" fmla="*/ 1380381 w 1543905"/>
              <a:gd name="connsiteY42" fmla="*/ 1020403 h 1399728"/>
              <a:gd name="connsiteX43" fmla="*/ 1192858 w 1543905"/>
              <a:gd name="connsiteY43" fmla="*/ 1020403 h 1399728"/>
              <a:gd name="connsiteX44" fmla="*/ 1192485 w 1543905"/>
              <a:gd name="connsiteY44" fmla="*/ 1020031 h 1399728"/>
              <a:gd name="connsiteX45" fmla="*/ 1192485 w 1543905"/>
              <a:gd name="connsiteY45" fmla="*/ 729444 h 1399728"/>
              <a:gd name="connsiteX46" fmla="*/ 1192485 w 1543905"/>
              <a:gd name="connsiteY46" fmla="*/ 729258 h 1399728"/>
              <a:gd name="connsiteX47" fmla="*/ 1192671 w 1543905"/>
              <a:gd name="connsiteY47" fmla="*/ 729072 h 1399728"/>
              <a:gd name="connsiteX48" fmla="*/ 1380381 w 1543905"/>
              <a:gd name="connsiteY48" fmla="*/ 729072 h 1399728"/>
              <a:gd name="connsiteX49" fmla="*/ 1380381 w 1543905"/>
              <a:gd name="connsiteY49" fmla="*/ 617451 h 1399728"/>
              <a:gd name="connsiteX50" fmla="*/ 1192671 w 1543905"/>
              <a:gd name="connsiteY50" fmla="*/ 617451 h 1399728"/>
              <a:gd name="connsiteX51" fmla="*/ 1080678 w 1543905"/>
              <a:gd name="connsiteY51" fmla="*/ 729444 h 1399728"/>
              <a:gd name="connsiteX52" fmla="*/ 1080678 w 1543905"/>
              <a:gd name="connsiteY52" fmla="*/ 1020031 h 1399728"/>
              <a:gd name="connsiteX53" fmla="*/ 1192671 w 1543905"/>
              <a:gd name="connsiteY53" fmla="*/ 1132024 h 1399728"/>
              <a:gd name="connsiteX54" fmla="*/ 1380381 w 1543905"/>
              <a:gd name="connsiteY54" fmla="*/ 1132024 h 1399728"/>
              <a:gd name="connsiteX55" fmla="*/ 1492374 w 1543905"/>
              <a:gd name="connsiteY55" fmla="*/ 1020031 h 1399728"/>
              <a:gd name="connsiteX56" fmla="*/ 1492374 w 1543905"/>
              <a:gd name="connsiteY56" fmla="*/ 729444 h 1399728"/>
              <a:gd name="connsiteX57" fmla="*/ 1380381 w 1543905"/>
              <a:gd name="connsiteY57" fmla="*/ 617451 h 1399728"/>
              <a:gd name="connsiteX58" fmla="*/ 1481956 w 1543905"/>
              <a:gd name="connsiteY58" fmla="*/ 1276201 h 1399728"/>
              <a:gd name="connsiteX59" fmla="*/ 61764 w 1543905"/>
              <a:gd name="connsiteY59" fmla="*/ 1276201 h 1399728"/>
              <a:gd name="connsiteX60" fmla="*/ 0 w 1543905"/>
              <a:gd name="connsiteY60" fmla="*/ 1337965 h 1399728"/>
              <a:gd name="connsiteX61" fmla="*/ 61764 w 1543905"/>
              <a:gd name="connsiteY61" fmla="*/ 1399729 h 1399728"/>
              <a:gd name="connsiteX62" fmla="*/ 1482142 w 1543905"/>
              <a:gd name="connsiteY62" fmla="*/ 1399729 h 1399728"/>
              <a:gd name="connsiteX63" fmla="*/ 1543906 w 1543905"/>
              <a:gd name="connsiteY63" fmla="*/ 1337965 h 1399728"/>
              <a:gd name="connsiteX64" fmla="*/ 1481956 w 1543905"/>
              <a:gd name="connsiteY64" fmla="*/ 1276201 h 1399728"/>
            </a:gdLst>
            <a:ahLst/>
            <a:cxnLst/>
            <a:rect l="l" t="t" r="r" b="b"/>
            <a:pathLst>
              <a:path w="1543905" h="1399728">
                <a:moveTo>
                  <a:pt x="351048" y="523317"/>
                </a:moveTo>
                <a:cubicBezTo>
                  <a:pt x="351234" y="523317"/>
                  <a:pt x="351234" y="523317"/>
                  <a:pt x="351048" y="523317"/>
                </a:cubicBezTo>
                <a:cubicBezTo>
                  <a:pt x="351234" y="523317"/>
                  <a:pt x="351420" y="523503"/>
                  <a:pt x="351420" y="523503"/>
                </a:cubicBezTo>
                <a:lnTo>
                  <a:pt x="351420" y="1020031"/>
                </a:lnTo>
                <a:lnTo>
                  <a:pt x="351048" y="1020403"/>
                </a:lnTo>
                <a:lnTo>
                  <a:pt x="163525" y="1020403"/>
                </a:lnTo>
                <a:lnTo>
                  <a:pt x="163153" y="1020031"/>
                </a:lnTo>
                <a:lnTo>
                  <a:pt x="163153" y="523503"/>
                </a:lnTo>
                <a:lnTo>
                  <a:pt x="163153" y="523317"/>
                </a:lnTo>
                <a:lnTo>
                  <a:pt x="163339" y="523131"/>
                </a:lnTo>
                <a:lnTo>
                  <a:pt x="351048" y="523131"/>
                </a:lnTo>
                <a:moveTo>
                  <a:pt x="351048" y="411696"/>
                </a:moveTo>
                <a:lnTo>
                  <a:pt x="163339" y="411696"/>
                </a:lnTo>
                <a:cubicBezTo>
                  <a:pt x="101575" y="411696"/>
                  <a:pt x="51346" y="461739"/>
                  <a:pt x="51346" y="523689"/>
                </a:cubicBezTo>
                <a:lnTo>
                  <a:pt x="51346" y="1020217"/>
                </a:lnTo>
                <a:cubicBezTo>
                  <a:pt x="51346" y="1081795"/>
                  <a:pt x="101761" y="1132210"/>
                  <a:pt x="163339" y="1132210"/>
                </a:cubicBezTo>
                <a:lnTo>
                  <a:pt x="351048" y="1132210"/>
                </a:lnTo>
                <a:cubicBezTo>
                  <a:pt x="412626" y="1132210"/>
                  <a:pt x="463042" y="1081795"/>
                  <a:pt x="463042" y="1020217"/>
                </a:cubicBezTo>
                <a:lnTo>
                  <a:pt x="463042" y="523503"/>
                </a:lnTo>
                <a:cubicBezTo>
                  <a:pt x="463042" y="461739"/>
                  <a:pt x="412998" y="411696"/>
                  <a:pt x="351048" y="411696"/>
                </a:cubicBezTo>
                <a:close/>
                <a:moveTo>
                  <a:pt x="865808" y="111621"/>
                </a:moveTo>
                <a:cubicBezTo>
                  <a:pt x="865994" y="111621"/>
                  <a:pt x="866180" y="111807"/>
                  <a:pt x="866180" y="111807"/>
                </a:cubicBezTo>
                <a:lnTo>
                  <a:pt x="866180" y="1020031"/>
                </a:lnTo>
                <a:lnTo>
                  <a:pt x="865808" y="1020403"/>
                </a:lnTo>
                <a:lnTo>
                  <a:pt x="678284" y="1020403"/>
                </a:lnTo>
                <a:lnTo>
                  <a:pt x="677912" y="1020031"/>
                </a:lnTo>
                <a:lnTo>
                  <a:pt x="677912" y="111993"/>
                </a:lnTo>
                <a:lnTo>
                  <a:pt x="677912" y="111807"/>
                </a:lnTo>
                <a:lnTo>
                  <a:pt x="678098" y="111621"/>
                </a:lnTo>
                <a:lnTo>
                  <a:pt x="865808" y="111621"/>
                </a:lnTo>
                <a:moveTo>
                  <a:pt x="865808" y="0"/>
                </a:moveTo>
                <a:lnTo>
                  <a:pt x="677912" y="0"/>
                </a:lnTo>
                <a:cubicBezTo>
                  <a:pt x="616148" y="0"/>
                  <a:pt x="565919" y="50043"/>
                  <a:pt x="565919" y="111993"/>
                </a:cubicBezTo>
                <a:lnTo>
                  <a:pt x="565919" y="1020217"/>
                </a:lnTo>
                <a:cubicBezTo>
                  <a:pt x="565919" y="1081795"/>
                  <a:pt x="616335" y="1132210"/>
                  <a:pt x="677912" y="1132210"/>
                </a:cubicBezTo>
                <a:lnTo>
                  <a:pt x="865622" y="1132210"/>
                </a:lnTo>
                <a:cubicBezTo>
                  <a:pt x="927199" y="1132210"/>
                  <a:pt x="977615" y="1081795"/>
                  <a:pt x="977615" y="1020217"/>
                </a:cubicBezTo>
                <a:lnTo>
                  <a:pt x="977615" y="111993"/>
                </a:lnTo>
                <a:cubicBezTo>
                  <a:pt x="977615" y="50043"/>
                  <a:pt x="927571" y="0"/>
                  <a:pt x="865808" y="0"/>
                </a:cubicBezTo>
                <a:close/>
                <a:moveTo>
                  <a:pt x="1380381" y="729072"/>
                </a:moveTo>
                <a:cubicBezTo>
                  <a:pt x="1380567" y="729072"/>
                  <a:pt x="1380753" y="729258"/>
                  <a:pt x="1380753" y="729258"/>
                </a:cubicBezTo>
                <a:lnTo>
                  <a:pt x="1380753" y="1020031"/>
                </a:lnTo>
                <a:lnTo>
                  <a:pt x="1380381" y="1020403"/>
                </a:lnTo>
                <a:lnTo>
                  <a:pt x="1192858" y="1020403"/>
                </a:lnTo>
                <a:lnTo>
                  <a:pt x="1192485" y="1020031"/>
                </a:lnTo>
                <a:lnTo>
                  <a:pt x="1192485" y="729444"/>
                </a:lnTo>
                <a:lnTo>
                  <a:pt x="1192485" y="729258"/>
                </a:lnTo>
                <a:lnTo>
                  <a:pt x="1192671" y="729072"/>
                </a:lnTo>
                <a:lnTo>
                  <a:pt x="1380381" y="729072"/>
                </a:lnTo>
                <a:moveTo>
                  <a:pt x="1380381" y="617451"/>
                </a:moveTo>
                <a:lnTo>
                  <a:pt x="1192671" y="617451"/>
                </a:lnTo>
                <a:cubicBezTo>
                  <a:pt x="1130908" y="617451"/>
                  <a:pt x="1080678" y="667494"/>
                  <a:pt x="1080678" y="729444"/>
                </a:cubicBezTo>
                <a:lnTo>
                  <a:pt x="1080678" y="1020031"/>
                </a:lnTo>
                <a:cubicBezTo>
                  <a:pt x="1080678" y="1081608"/>
                  <a:pt x="1131094" y="1132024"/>
                  <a:pt x="1192671" y="1132024"/>
                </a:cubicBezTo>
                <a:lnTo>
                  <a:pt x="1380381" y="1132024"/>
                </a:lnTo>
                <a:cubicBezTo>
                  <a:pt x="1441959" y="1132024"/>
                  <a:pt x="1492374" y="1081608"/>
                  <a:pt x="1492374" y="1020031"/>
                </a:cubicBezTo>
                <a:lnTo>
                  <a:pt x="1492374" y="729444"/>
                </a:lnTo>
                <a:cubicBezTo>
                  <a:pt x="1492374" y="667680"/>
                  <a:pt x="1442145" y="617451"/>
                  <a:pt x="1380381" y="617451"/>
                </a:cubicBezTo>
                <a:close/>
                <a:moveTo>
                  <a:pt x="1481956" y="1276201"/>
                </a:moveTo>
                <a:lnTo>
                  <a:pt x="61764" y="1276201"/>
                </a:lnTo>
                <a:cubicBezTo>
                  <a:pt x="27719" y="1276201"/>
                  <a:pt x="0" y="1303920"/>
                  <a:pt x="0" y="1337965"/>
                </a:cubicBezTo>
                <a:cubicBezTo>
                  <a:pt x="0" y="1372009"/>
                  <a:pt x="27719" y="1399729"/>
                  <a:pt x="61764" y="1399729"/>
                </a:cubicBezTo>
                <a:lnTo>
                  <a:pt x="1482142" y="1399729"/>
                </a:lnTo>
                <a:cubicBezTo>
                  <a:pt x="1516187" y="1399729"/>
                  <a:pt x="1543906" y="1372009"/>
                  <a:pt x="1543906" y="1337965"/>
                </a:cubicBezTo>
                <a:cubicBezTo>
                  <a:pt x="1543720" y="1303734"/>
                  <a:pt x="1516187" y="1276201"/>
                  <a:pt x="1481956" y="1276201"/>
                </a:cubicBezTo>
                <a:close/>
              </a:path>
            </a:pathLst>
          </a:custGeom>
          <a:solidFill>
            <a:schemeClr val="bg1"/>
          </a:solidFill>
          <a:ln w="1860" cap="flat">
            <a:noFill/>
            <a:miter/>
          </a:ln>
        </p:spPr>
        <p:txBody>
          <a:bodyPr vert="horz" wrap="square" lIns="91440" tIns="45720" rIns="91440" bIns="45720" rtlCol="0" anchor="ctr"/>
          <a:lstStyle/>
          <a:p>
            <a:pPr algn="l"/>
            <a:endParaRPr kumimoji="1" lang="zh-CN" altLang="en-US"/>
          </a:p>
        </p:txBody>
      </p:sp>
      <p:sp>
        <p:nvSpPr>
          <p:cNvPr id="10" name="标题 1"/>
          <p:cNvSpPr txBox="1"/>
          <p:nvPr/>
        </p:nvSpPr>
        <p:spPr>
          <a:xfrm>
            <a:off x="438153" y="454500"/>
            <a:ext cx="6685308" cy="510950"/>
          </a:xfrm>
          <a:prstGeom prst="parallelogram">
            <a:avLst>
              <a:gd name="adj" fmla="val 42948"/>
            </a:avLst>
          </a:prstGeom>
          <a:gradFill>
            <a:gsLst>
              <a:gs pos="0">
                <a:schemeClr val="accent1">
                  <a:lumMod val="20000"/>
                  <a:lumOff val="80000"/>
                </a:schemeClr>
              </a:gs>
              <a:gs pos="89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773150" y="475975"/>
            <a:ext cx="1074575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步骤3：绘制各国的利润</a:t>
            </a:r>
            <a:endParaRPr kumimoji="1" lang="zh-CN" altLang="en-US"/>
          </a:p>
        </p:txBody>
      </p:sp>
      <p:sp>
        <p:nvSpPr>
          <p:cNvPr id="12" name="标题 1"/>
          <p:cNvSpPr txBox="1"/>
          <p:nvPr/>
        </p:nvSpPr>
        <p:spPr>
          <a:xfrm>
            <a:off x="169743" y="-1"/>
            <a:ext cx="603407" cy="965451"/>
          </a:xfrm>
          <a:prstGeom prst="parallelogram">
            <a:avLst>
              <a:gd name="adj" fmla="val 73502"/>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14" name="图片 13">
            <a:extLst>
              <a:ext uri="{FF2B5EF4-FFF2-40B4-BE49-F238E27FC236}">
                <a16:creationId xmlns:a16="http://schemas.microsoft.com/office/drawing/2014/main" id="{9313DAAE-4616-3694-3B18-C0563B59A6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1198" y="3027939"/>
            <a:ext cx="6993255" cy="3432842"/>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7" name="标题 1"/>
          <p:cNvSpPr txBox="1"/>
          <p:nvPr/>
        </p:nvSpPr>
        <p:spPr>
          <a:xfrm>
            <a:off x="881347" y="2132867"/>
            <a:ext cx="5001641" cy="2233914"/>
          </a:xfrm>
          <a:prstGeom prst="rect">
            <a:avLst/>
          </a:prstGeom>
          <a:noFill/>
          <a:ln cap="sq">
            <a:noFill/>
          </a:ln>
        </p:spPr>
        <p:txBody>
          <a:bodyPr vert="horz" wrap="square" lIns="0" tIns="0" rIns="0" bIns="0" rtlCol="0" anchor="t"/>
          <a:lstStyle/>
          <a:p>
            <a:pPr algn="l"/>
            <a:r>
              <a:rPr kumimoji="1" lang="en-US" altLang="zh-CN" sz="1400" dirty="0">
                <a:ln w="12700">
                  <a:noFill/>
                </a:ln>
                <a:solidFill>
                  <a:schemeClr val="tx1">
                    <a:lumMod val="85000"/>
                    <a:lumOff val="15000"/>
                  </a:schemeClr>
                </a:solidFill>
                <a:latin typeface="Source Han Sans"/>
                <a:ea typeface="Source Han Sans"/>
                <a:cs typeface="Source Han Sans"/>
              </a:rPr>
              <a:t>新建工作表，并命名为“各国各服务分类销售额年增长率”。将“服务分类”、“年”拖入到列，将“地区”、“销售额”拖入到行，如图所示。</a:t>
            </a: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r>
              <a:rPr kumimoji="1" lang="en-US" altLang="zh-CN" sz="1400" dirty="0">
                <a:ln w="12700">
                  <a:noFill/>
                </a:ln>
                <a:solidFill>
                  <a:schemeClr val="tx1">
                    <a:lumMod val="85000"/>
                    <a:lumOff val="15000"/>
                  </a:schemeClr>
                </a:solidFill>
                <a:latin typeface="Source Han Sans"/>
                <a:ea typeface="Source Han Sans"/>
                <a:cs typeface="Source Han Sans"/>
              </a:rPr>
              <a:t>
</a:t>
            </a:r>
            <a:r>
              <a:rPr kumimoji="1" lang="en-US" altLang="zh-CN" sz="1400" dirty="0" err="1">
                <a:ln w="12700">
                  <a:noFill/>
                </a:ln>
                <a:solidFill>
                  <a:schemeClr val="tx1">
                    <a:lumMod val="85000"/>
                    <a:lumOff val="15000"/>
                  </a:schemeClr>
                </a:solidFill>
                <a:latin typeface="Source Han Sans"/>
                <a:ea typeface="Source Han Sans"/>
                <a:cs typeface="Source Han Sans"/>
              </a:rPr>
              <a:t>接下来，点击总额</a:t>
            </a:r>
            <a:r>
              <a:rPr kumimoji="1" lang="en-US" altLang="zh-CN" sz="1400" dirty="0">
                <a:ln w="12700">
                  <a:noFill/>
                </a:ln>
                <a:solidFill>
                  <a:schemeClr val="tx1">
                    <a:lumMod val="85000"/>
                    <a:lumOff val="15000"/>
                  </a:schemeClr>
                </a:solidFill>
                <a:latin typeface="Source Han Sans"/>
                <a:ea typeface="Source Han Sans"/>
                <a:cs typeface="Source Han Sans"/>
              </a:rPr>
              <a:t>(</a:t>
            </a:r>
            <a:r>
              <a:rPr kumimoji="1" lang="en-US" altLang="zh-CN" sz="1400" dirty="0" err="1">
                <a:ln w="12700">
                  <a:noFill/>
                </a:ln>
                <a:solidFill>
                  <a:schemeClr val="tx1">
                    <a:lumMod val="85000"/>
                    <a:lumOff val="15000"/>
                  </a:schemeClr>
                </a:solidFill>
                <a:latin typeface="Source Han Sans"/>
                <a:ea typeface="Source Han Sans"/>
                <a:cs typeface="Source Han Sans"/>
              </a:rPr>
              <a:t>销售额</a:t>
            </a:r>
            <a:r>
              <a:rPr kumimoji="1" lang="en-US" altLang="zh-CN" sz="1400" dirty="0">
                <a:ln w="12700">
                  <a:noFill/>
                </a:ln>
                <a:solidFill>
                  <a:schemeClr val="tx1">
                    <a:lumMod val="85000"/>
                    <a:lumOff val="15000"/>
                  </a:schemeClr>
                </a:solidFill>
                <a:latin typeface="Source Han Sans"/>
                <a:ea typeface="Source Han Sans"/>
                <a:cs typeface="Source Han Sans"/>
              </a:rPr>
              <a:t>)</a:t>
            </a:r>
            <a:r>
              <a:rPr kumimoji="1" lang="en-US" altLang="zh-CN" sz="1400" dirty="0" err="1">
                <a:ln w="12700">
                  <a:noFill/>
                </a:ln>
                <a:solidFill>
                  <a:schemeClr val="tx1">
                    <a:lumMod val="85000"/>
                    <a:lumOff val="15000"/>
                  </a:schemeClr>
                </a:solidFill>
                <a:latin typeface="Source Han Sans"/>
                <a:ea typeface="Source Han Sans"/>
                <a:cs typeface="Source Han Sans"/>
              </a:rPr>
              <a:t>的下拉三角，选择添加表计算，如下图所示</a:t>
            </a:r>
            <a:r>
              <a:rPr kumimoji="1" lang="en-US" altLang="zh-CN" sz="1400" dirty="0">
                <a:ln w="12700">
                  <a:noFill/>
                </a:ln>
                <a:solidFill>
                  <a:schemeClr val="tx1">
                    <a:lumMod val="85000"/>
                    <a:lumOff val="15000"/>
                  </a:schemeClr>
                </a:solidFill>
                <a:latin typeface="Source Han Sans"/>
                <a:ea typeface="Source Han Sans"/>
                <a:cs typeface="Source Han Sans"/>
              </a:rPr>
              <a:t>。</a:t>
            </a:r>
            <a:endParaRPr kumimoji="1" lang="zh-CN" altLang="en-US" dirty="0"/>
          </a:p>
        </p:txBody>
      </p:sp>
      <p:sp>
        <p:nvSpPr>
          <p:cNvPr id="11" name="标题 1"/>
          <p:cNvSpPr txBox="1"/>
          <p:nvPr/>
        </p:nvSpPr>
        <p:spPr>
          <a:xfrm>
            <a:off x="438153" y="454500"/>
            <a:ext cx="6685308" cy="510950"/>
          </a:xfrm>
          <a:prstGeom prst="parallelogram">
            <a:avLst>
              <a:gd name="adj" fmla="val 42948"/>
            </a:avLst>
          </a:prstGeom>
          <a:gradFill>
            <a:gsLst>
              <a:gs pos="0">
                <a:schemeClr val="accent1">
                  <a:lumMod val="20000"/>
                  <a:lumOff val="80000"/>
                </a:schemeClr>
              </a:gs>
              <a:gs pos="89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2" name="标题 1"/>
          <p:cNvSpPr txBox="1"/>
          <p:nvPr/>
        </p:nvSpPr>
        <p:spPr>
          <a:xfrm>
            <a:off x="773150" y="475975"/>
            <a:ext cx="1074575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步骤4：绘制非洲各地区各服务分类的销售额年增长率</a:t>
            </a:r>
            <a:endParaRPr kumimoji="1" lang="zh-CN" altLang="en-US"/>
          </a:p>
        </p:txBody>
      </p:sp>
      <p:sp>
        <p:nvSpPr>
          <p:cNvPr id="13" name="标题 1"/>
          <p:cNvSpPr txBox="1"/>
          <p:nvPr/>
        </p:nvSpPr>
        <p:spPr>
          <a:xfrm>
            <a:off x="169743" y="-1"/>
            <a:ext cx="603407" cy="965451"/>
          </a:xfrm>
          <a:prstGeom prst="parallelogram">
            <a:avLst>
              <a:gd name="adj" fmla="val 73502"/>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15" name="图片 14">
            <a:extLst>
              <a:ext uri="{FF2B5EF4-FFF2-40B4-BE49-F238E27FC236}">
                <a16:creationId xmlns:a16="http://schemas.microsoft.com/office/drawing/2014/main" id="{A7907BC7-604F-588A-A1EC-2D51BF03A8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33670" y="1247396"/>
            <a:ext cx="4899743" cy="2535152"/>
          </a:xfrm>
          <a:prstGeom prst="rect">
            <a:avLst/>
          </a:prstGeom>
        </p:spPr>
      </p:pic>
      <p:pic>
        <p:nvPicPr>
          <p:cNvPr id="17" name="图片 16">
            <a:extLst>
              <a:ext uri="{FF2B5EF4-FFF2-40B4-BE49-F238E27FC236}">
                <a16:creationId xmlns:a16="http://schemas.microsoft.com/office/drawing/2014/main" id="{A6027DDF-04D6-4A35-0BDE-9D087B594DA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09012" y="3972295"/>
            <a:ext cx="4927948" cy="2527352"/>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2711116" y="1880016"/>
            <a:ext cx="14757785" cy="4355684"/>
          </a:xfrm>
          <a:prstGeom prst="roundRect">
            <a:avLst>
              <a:gd name="adj" fmla="val 50000"/>
            </a:avLst>
          </a:prstGeom>
          <a:solidFill>
            <a:schemeClr val="accent1">
              <a:alpha val="20000"/>
            </a:schemeClr>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2863516" y="1130300"/>
            <a:ext cx="14757785" cy="4981781"/>
          </a:xfrm>
          <a:prstGeom prst="roundRect">
            <a:avLst>
              <a:gd name="adj" fmla="val 50000"/>
            </a:avLst>
          </a:prstGeom>
          <a:solidFill>
            <a:schemeClr val="accent1">
              <a:lumMod val="75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660400" y="1623503"/>
            <a:ext cx="5171514" cy="513026"/>
          </a:xfrm>
          <a:prstGeom prst="rect">
            <a:avLst/>
          </a:prstGeom>
          <a:noFill/>
          <a:ln>
            <a:noFill/>
          </a:ln>
        </p:spPr>
        <p:txBody>
          <a:bodyPr vert="horz" wrap="square" lIns="91440" tIns="45720" rIns="91440" bIns="45720" rtlCol="0" anchor="t"/>
          <a:lstStyle/>
          <a:p>
            <a:pPr algn="l"/>
            <a:r>
              <a:rPr kumimoji="1" lang="en-US" altLang="zh-CN" sz="2000">
                <a:ln w="12700">
                  <a:noFill/>
                </a:ln>
                <a:solidFill>
                  <a:schemeClr val="bg1"/>
                </a:solidFill>
                <a:latin typeface="OPPOSans H"/>
                <a:ea typeface="OPPOSans H"/>
                <a:cs typeface="OPPOSans H"/>
              </a:rPr>
              <a:t>01</a:t>
            </a:r>
            <a:endParaRPr kumimoji="1" lang="zh-CN" altLang="en-US"/>
          </a:p>
        </p:txBody>
      </p:sp>
      <p:sp>
        <p:nvSpPr>
          <p:cNvPr id="7" name="标题 1"/>
          <p:cNvSpPr txBox="1"/>
          <p:nvPr/>
        </p:nvSpPr>
        <p:spPr>
          <a:xfrm>
            <a:off x="660400" y="2136528"/>
            <a:ext cx="5171514" cy="3717971"/>
          </a:xfrm>
          <a:prstGeom prst="rect">
            <a:avLst/>
          </a:prstGeom>
          <a:noFill/>
          <a:ln>
            <a:noFill/>
          </a:ln>
        </p:spPr>
        <p:txBody>
          <a:bodyPr vert="horz" wrap="square" lIns="91440" tIns="45720" rIns="91440" bIns="45720" rtlCol="0" anchor="t"/>
          <a:lstStyle/>
          <a:p>
            <a:pPr algn="l"/>
            <a:r>
              <a:rPr kumimoji="1" lang="en-US" altLang="zh-CN" sz="1400" dirty="0">
                <a:ln w="12700">
                  <a:noFill/>
                </a:ln>
                <a:solidFill>
                  <a:srgbClr val="FFFFFF">
                    <a:alpha val="100000"/>
                  </a:srgbClr>
                </a:solidFill>
                <a:latin typeface="Source Han Sans"/>
                <a:ea typeface="Source Han Sans"/>
                <a:cs typeface="Source Han Sans"/>
              </a:rPr>
              <a:t>计算类型选择差异百分比，计算依据选择特定维度，去掉服务分类和地区，只保留日期年。在标记中，显示标签，展示各个国家在各个分类下的销售额年增长率，如图所示。</a:t>
            </a:r>
          </a:p>
          <a:p>
            <a:pPr algn="l"/>
            <a:endParaRPr kumimoji="1" lang="en-US" altLang="zh-CN" sz="1400" dirty="0">
              <a:ln w="12700">
                <a:noFill/>
              </a:ln>
              <a:solidFill>
                <a:srgbClr val="FFFFFF">
                  <a:alpha val="100000"/>
                </a:srgbClr>
              </a:solidFill>
              <a:latin typeface="Source Han Sans"/>
              <a:ea typeface="Source Han Sans"/>
              <a:cs typeface="Source Han Sans"/>
            </a:endParaRPr>
          </a:p>
          <a:p>
            <a:pPr algn="l"/>
            <a:endParaRPr kumimoji="1" lang="en-US" altLang="zh-CN" sz="1400" dirty="0">
              <a:ln w="12700">
                <a:noFill/>
              </a:ln>
              <a:solidFill>
                <a:srgbClr val="FFFFFF">
                  <a:alpha val="100000"/>
                </a:srgbClr>
              </a:solidFill>
              <a:latin typeface="Source Han Sans"/>
              <a:ea typeface="Source Han Sans"/>
              <a:cs typeface="Source Han Sans"/>
            </a:endParaRPr>
          </a:p>
          <a:p>
            <a:pPr algn="l"/>
            <a:endParaRPr kumimoji="1" lang="en-US" altLang="zh-CN" sz="1400" dirty="0">
              <a:ln w="12700">
                <a:noFill/>
              </a:ln>
              <a:solidFill>
                <a:srgbClr val="FFFFFF">
                  <a:alpha val="100000"/>
                </a:srgbClr>
              </a:solidFill>
              <a:latin typeface="Source Han Sans"/>
              <a:ea typeface="Source Han Sans"/>
              <a:cs typeface="Source Han Sans"/>
            </a:endParaRPr>
          </a:p>
          <a:p>
            <a:pPr algn="l"/>
            <a:endParaRPr kumimoji="1" lang="en-US" altLang="zh-CN" sz="1400" dirty="0">
              <a:ln w="12700">
                <a:noFill/>
              </a:ln>
              <a:solidFill>
                <a:srgbClr val="FFFFFF">
                  <a:alpha val="100000"/>
                </a:srgbClr>
              </a:solidFill>
              <a:latin typeface="Source Han Sans"/>
              <a:ea typeface="Source Han Sans"/>
              <a:cs typeface="Source Han Sans"/>
            </a:endParaRPr>
          </a:p>
          <a:p>
            <a:pPr algn="l"/>
            <a:endParaRPr kumimoji="1" lang="en-US" altLang="zh-CN" sz="1400" dirty="0">
              <a:ln w="12700">
                <a:noFill/>
              </a:ln>
              <a:solidFill>
                <a:srgbClr val="FFFFFF">
                  <a:alpha val="100000"/>
                </a:srgbClr>
              </a:solidFill>
              <a:latin typeface="Source Han Sans"/>
              <a:ea typeface="Source Han Sans"/>
              <a:cs typeface="Source Han Sans"/>
            </a:endParaRPr>
          </a:p>
          <a:p>
            <a:pPr algn="l"/>
            <a:endParaRPr kumimoji="1" lang="en-US" altLang="zh-CN" sz="1400" dirty="0">
              <a:ln w="12700">
                <a:noFill/>
              </a:ln>
              <a:solidFill>
                <a:srgbClr val="FFFFFF">
                  <a:alpha val="100000"/>
                </a:srgbClr>
              </a:solidFill>
              <a:latin typeface="Source Han Sans"/>
              <a:ea typeface="Source Han Sans"/>
              <a:cs typeface="Source Han Sans"/>
            </a:endParaRPr>
          </a:p>
          <a:p>
            <a:pPr algn="l"/>
            <a:r>
              <a:rPr kumimoji="1" lang="en-US" altLang="zh-CN" sz="1400" dirty="0">
                <a:ln w="12700">
                  <a:noFill/>
                </a:ln>
                <a:solidFill>
                  <a:srgbClr val="FFFFFF">
                    <a:alpha val="100000"/>
                  </a:srgbClr>
                </a:solidFill>
                <a:latin typeface="Source Han Sans"/>
                <a:ea typeface="Source Han Sans"/>
                <a:cs typeface="Source Han Sans"/>
              </a:rPr>
              <a:t>
</a:t>
            </a:r>
            <a:r>
              <a:rPr kumimoji="1" lang="en-US" altLang="zh-CN" sz="1400" dirty="0" err="1">
                <a:ln w="12700">
                  <a:noFill/>
                </a:ln>
                <a:solidFill>
                  <a:srgbClr val="FFFFFF">
                    <a:alpha val="100000"/>
                  </a:srgbClr>
                </a:solidFill>
                <a:latin typeface="Source Han Sans"/>
                <a:ea typeface="Source Han Sans"/>
                <a:cs typeface="Source Han Sans"/>
              </a:rPr>
              <a:t>各国各服务分类的销售额年增长率如图所示</a:t>
            </a:r>
            <a:r>
              <a:rPr kumimoji="1" lang="en-US" altLang="zh-CN" sz="1400" dirty="0">
                <a:ln w="12700">
                  <a:noFill/>
                </a:ln>
                <a:solidFill>
                  <a:srgbClr val="FFFFFF">
                    <a:alpha val="100000"/>
                  </a:srgbClr>
                </a:solidFill>
                <a:latin typeface="Source Han Sans"/>
                <a:ea typeface="Source Han Sans"/>
                <a:cs typeface="Source Han Sans"/>
              </a:rPr>
              <a:t>。</a:t>
            </a:r>
            <a:endParaRPr kumimoji="1" lang="zh-CN" altLang="en-US" dirty="0"/>
          </a:p>
        </p:txBody>
      </p:sp>
      <p:sp>
        <p:nvSpPr>
          <p:cNvPr id="9" name="标题 1"/>
          <p:cNvSpPr txBox="1"/>
          <p:nvPr/>
        </p:nvSpPr>
        <p:spPr>
          <a:xfrm>
            <a:off x="438153" y="454500"/>
            <a:ext cx="6685308" cy="510950"/>
          </a:xfrm>
          <a:prstGeom prst="parallelogram">
            <a:avLst>
              <a:gd name="adj" fmla="val 42948"/>
            </a:avLst>
          </a:prstGeom>
          <a:gradFill>
            <a:gsLst>
              <a:gs pos="0">
                <a:schemeClr val="accent1">
                  <a:lumMod val="20000"/>
                  <a:lumOff val="80000"/>
                </a:schemeClr>
              </a:gs>
              <a:gs pos="89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773150" y="475975"/>
            <a:ext cx="1074575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步骤4：绘制非洲各地区各服务分类的销售额年增长率</a:t>
            </a:r>
            <a:endParaRPr kumimoji="1" lang="zh-CN" altLang="en-US"/>
          </a:p>
        </p:txBody>
      </p:sp>
      <p:sp>
        <p:nvSpPr>
          <p:cNvPr id="11" name="标题 1"/>
          <p:cNvSpPr txBox="1"/>
          <p:nvPr/>
        </p:nvSpPr>
        <p:spPr>
          <a:xfrm>
            <a:off x="169743" y="-1"/>
            <a:ext cx="603407" cy="965451"/>
          </a:xfrm>
          <a:prstGeom prst="parallelogram">
            <a:avLst>
              <a:gd name="adj" fmla="val 73502"/>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13" name="图片 12">
            <a:extLst>
              <a:ext uri="{FF2B5EF4-FFF2-40B4-BE49-F238E27FC236}">
                <a16:creationId xmlns:a16="http://schemas.microsoft.com/office/drawing/2014/main" id="{C0CBD48C-D3AC-DE12-63D9-F6DAD24588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1023699"/>
            <a:ext cx="5414969" cy="2787033"/>
          </a:xfrm>
          <a:prstGeom prst="rect">
            <a:avLst/>
          </a:prstGeom>
        </p:spPr>
      </p:pic>
      <p:pic>
        <p:nvPicPr>
          <p:cNvPr id="15" name="图片 14">
            <a:extLst>
              <a:ext uri="{FF2B5EF4-FFF2-40B4-BE49-F238E27FC236}">
                <a16:creationId xmlns:a16="http://schemas.microsoft.com/office/drawing/2014/main" id="{99D529F5-9C8D-2FB5-AF7A-F871EFFDB0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0" y="3903895"/>
            <a:ext cx="5414969" cy="2791870"/>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0" y="3947491"/>
            <a:ext cx="12192000" cy="2918460"/>
          </a:xfrm>
          <a:prstGeom prst="rect">
            <a:avLst/>
          </a:prstGeom>
        </p:spPr>
      </p:pic>
      <p:sp>
        <p:nvSpPr>
          <p:cNvPr id="5" name="标题 1"/>
          <p:cNvSpPr txBox="1"/>
          <p:nvPr/>
        </p:nvSpPr>
        <p:spPr>
          <a:xfrm>
            <a:off x="0" y="3947491"/>
            <a:ext cx="12192000" cy="2918460"/>
          </a:xfrm>
          <a:prstGeom prst="rect">
            <a:avLst/>
          </a:prstGeom>
          <a:gradFill>
            <a:gsLst>
              <a:gs pos="0">
                <a:schemeClr val="accent1">
                  <a:lumMod val="20000"/>
                  <a:lumOff val="80000"/>
                </a:schemeClr>
              </a:gs>
              <a:gs pos="100000">
                <a:schemeClr val="accent1">
                  <a:alpha val="54000"/>
                </a:schemeClr>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1117736" y="1404730"/>
            <a:ext cx="9874808" cy="4081670"/>
          </a:xfrm>
          <a:prstGeom prst="roundRect">
            <a:avLst>
              <a:gd name="adj" fmla="val 4314"/>
            </a:avLst>
          </a:prstGeom>
          <a:solidFill>
            <a:schemeClr val="bg1"/>
          </a:solidFill>
          <a:ln w="12700" cap="sq">
            <a:noFill/>
            <a:miter/>
          </a:ln>
          <a:effectLst>
            <a:outerShdw blurRad="203200" dist="38100" dir="2700000" algn="tl" rotWithShape="0">
              <a:srgbClr val="000000">
                <a:alpha val="8000"/>
              </a:srgbClr>
            </a:outerShdw>
          </a:effectLst>
        </p:spPr>
        <p:txBody>
          <a:bodyPr vert="horz" wrap="square" lIns="91440" tIns="45720" rIns="91440" bIns="45720" rtlCol="0" anchor="ctr"/>
          <a:lstStyle/>
          <a:p>
            <a:pPr algn="ctr"/>
            <a:endParaRPr kumimoji="1" lang="zh-CN" altLang="en-US"/>
          </a:p>
        </p:txBody>
      </p:sp>
      <p:sp>
        <p:nvSpPr>
          <p:cNvPr id="7" name="标题 1"/>
          <p:cNvSpPr txBox="1"/>
          <p:nvPr/>
        </p:nvSpPr>
        <p:spPr>
          <a:xfrm>
            <a:off x="10768330" y="1325217"/>
            <a:ext cx="278848" cy="287793"/>
          </a:xfrm>
          <a:prstGeom prst="ellipse">
            <a:avLst/>
          </a:prstGeom>
          <a:noFill/>
          <a:ln w="57150" cap="sq">
            <a:solidFill>
              <a:schemeClr val="accent1"/>
            </a:solid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433445" y="1524001"/>
            <a:ext cx="9243391" cy="763326"/>
          </a:xfrm>
          <a:prstGeom prst="rect">
            <a:avLst/>
          </a:prstGeom>
          <a:noFill/>
          <a:ln>
            <a:noFill/>
          </a:ln>
        </p:spPr>
        <p:txBody>
          <a:bodyPr vert="horz" wrap="square" lIns="0" tIns="0" rIns="0" bIns="0" rtlCol="0" anchor="ctr"/>
          <a:lstStyle/>
          <a:p>
            <a:pPr algn="l"/>
            <a:r>
              <a:rPr kumimoji="1" lang="en-US" altLang="zh-CN" sz="7200">
                <a:ln w="12700">
                  <a:noFill/>
                </a:ln>
                <a:solidFill>
                  <a:schemeClr val="bg1">
                    <a:lumMod val="95000"/>
                  </a:schemeClr>
                </a:solidFill>
                <a:latin typeface="Source Han Sans"/>
                <a:ea typeface="Source Han Sans"/>
                <a:cs typeface="Source Han Sans"/>
              </a:rPr>
              <a:t>01</a:t>
            </a:r>
            <a:endParaRPr kumimoji="1" lang="zh-CN" altLang="en-US"/>
          </a:p>
        </p:txBody>
      </p:sp>
      <p:sp>
        <p:nvSpPr>
          <p:cNvPr id="9" name="标题 1"/>
          <p:cNvSpPr txBox="1"/>
          <p:nvPr/>
        </p:nvSpPr>
        <p:spPr>
          <a:xfrm>
            <a:off x="11395986" y="6019137"/>
            <a:ext cx="122913" cy="122913"/>
          </a:xfrm>
          <a:prstGeom prst="ellipse">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11189252" y="6019137"/>
            <a:ext cx="122913" cy="122913"/>
          </a:xfrm>
          <a:prstGeom prst="ellipse">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10982518" y="6019137"/>
            <a:ext cx="122913" cy="122913"/>
          </a:xfrm>
          <a:prstGeom prst="ellipse">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12" name="标题 1"/>
          <p:cNvSpPr txBox="1"/>
          <p:nvPr/>
        </p:nvSpPr>
        <p:spPr>
          <a:xfrm>
            <a:off x="1433445" y="2034209"/>
            <a:ext cx="9243391" cy="2155797"/>
          </a:xfrm>
          <a:prstGeom prst="rect">
            <a:avLst/>
          </a:prstGeom>
          <a:noFill/>
          <a:ln>
            <a:noFill/>
          </a:ln>
        </p:spPr>
        <p:txBody>
          <a:bodyPr vert="horz" wrap="square" lIns="0" tIns="0" rIns="0" bIns="0" rtlCol="0" anchor="t"/>
          <a:lstStyle/>
          <a:p>
            <a:pPr algn="l"/>
            <a:r>
              <a:rPr kumimoji="1" lang="en-US" altLang="zh-CN" sz="1400">
                <a:ln w="12700">
                  <a:noFill/>
                </a:ln>
                <a:solidFill>
                  <a:schemeClr val="tx1"/>
                </a:solidFill>
                <a:latin typeface="Source Han Sans"/>
                <a:ea typeface="Source Han Sans"/>
                <a:cs typeface="Source Han Sans"/>
              </a:rPr>
              <a:t>拷贝“各国各服务分类销售额年增长率”工作表，并命名为“各国各服务分类利润年增长率”。行当中通过点击总和(销售额)的下拉三角，点击移除，移除该项，把“利润”拖入到行，放在“地区“之后，进行和上一步骤相同的年增长率操作，这里不再重复，结果如图所示。</a:t>
            </a:r>
            <a:endParaRPr kumimoji="1" lang="zh-CN" altLang="en-US"/>
          </a:p>
        </p:txBody>
      </p:sp>
      <p:sp>
        <p:nvSpPr>
          <p:cNvPr id="13" name="标题 1"/>
          <p:cNvSpPr txBox="1"/>
          <p:nvPr/>
        </p:nvSpPr>
        <p:spPr>
          <a:xfrm>
            <a:off x="438153" y="454500"/>
            <a:ext cx="6685308" cy="510950"/>
          </a:xfrm>
          <a:prstGeom prst="parallelogram">
            <a:avLst>
              <a:gd name="adj" fmla="val 42948"/>
            </a:avLst>
          </a:prstGeom>
          <a:gradFill>
            <a:gsLst>
              <a:gs pos="0">
                <a:schemeClr val="accent1">
                  <a:lumMod val="20000"/>
                  <a:lumOff val="80000"/>
                </a:schemeClr>
              </a:gs>
              <a:gs pos="89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4" name="标题 1"/>
          <p:cNvSpPr txBox="1"/>
          <p:nvPr/>
        </p:nvSpPr>
        <p:spPr>
          <a:xfrm>
            <a:off x="773150" y="475975"/>
            <a:ext cx="1074575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步骤5：绘制非洲各地区各服务分类的利润年增长率</a:t>
            </a:r>
            <a:endParaRPr kumimoji="1" lang="zh-CN" altLang="en-US"/>
          </a:p>
        </p:txBody>
      </p:sp>
      <p:sp>
        <p:nvSpPr>
          <p:cNvPr id="15" name="标题 1"/>
          <p:cNvSpPr txBox="1"/>
          <p:nvPr/>
        </p:nvSpPr>
        <p:spPr>
          <a:xfrm>
            <a:off x="169743" y="-1"/>
            <a:ext cx="603407" cy="965451"/>
          </a:xfrm>
          <a:prstGeom prst="parallelogram">
            <a:avLst>
              <a:gd name="adj" fmla="val 73502"/>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19" name="图片 18">
            <a:extLst>
              <a:ext uri="{FF2B5EF4-FFF2-40B4-BE49-F238E27FC236}">
                <a16:creationId xmlns:a16="http://schemas.microsoft.com/office/drawing/2014/main" id="{C48DC5EE-040B-AC7D-4261-F8263171023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51759" y="3050952"/>
            <a:ext cx="6906006" cy="3587772"/>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2037912" y="2589310"/>
            <a:ext cx="1354464" cy="1354464"/>
          </a:xfrm>
          <a:prstGeom prst="roundRect">
            <a:avLst>
              <a:gd name="adj" fmla="val 10313"/>
            </a:avLst>
          </a:prstGeom>
          <a:gradFill>
            <a:gsLst>
              <a:gs pos="1000">
                <a:schemeClr val="accent1"/>
              </a:gs>
              <a:gs pos="100000">
                <a:schemeClr val="accent1">
                  <a:lumMod val="60000"/>
                  <a:lumOff val="40000"/>
                </a:schemeClr>
              </a:gs>
            </a:gsLst>
            <a:lin ang="2700000" scaled="0"/>
          </a:gradFill>
          <a:ln w="12700" cap="sq">
            <a:noFill/>
            <a:miter/>
          </a:ln>
          <a:effectLst>
            <a:outerShdw blurRad="330200" dist="190500" dir="5400000" sx="90000" sy="90000" algn="t" rotWithShape="0">
              <a:schemeClr val="accent1">
                <a:lumMod val="75000"/>
                <a:alpha val="25000"/>
              </a:schemeClr>
            </a:outerShdw>
          </a:effectLst>
        </p:spPr>
        <p:txBody>
          <a:bodyPr vert="horz" wrap="square" lIns="45720" tIns="22860" rIns="45720" bIns="22860" rtlCol="0" anchor="ctr"/>
          <a:lstStyle/>
          <a:p>
            <a:pPr algn="ctr"/>
            <a:endParaRPr kumimoji="1" lang="zh-CN" altLang="en-US"/>
          </a:p>
        </p:txBody>
      </p:sp>
      <p:sp>
        <p:nvSpPr>
          <p:cNvPr id="5" name="标题 1"/>
          <p:cNvSpPr txBox="1"/>
          <p:nvPr/>
        </p:nvSpPr>
        <p:spPr>
          <a:xfrm>
            <a:off x="2476952" y="2994518"/>
            <a:ext cx="476384" cy="544048"/>
          </a:xfrm>
          <a:custGeom>
            <a:avLst/>
            <a:gdLst>
              <a:gd name="connsiteX0" fmla="*/ 361901 w 630455"/>
              <a:gd name="connsiteY0" fmla="*/ 82589 h 720001"/>
              <a:gd name="connsiteX1" fmla="*/ 361901 w 630455"/>
              <a:gd name="connsiteY1" fmla="*/ 203034 h 720001"/>
              <a:gd name="connsiteX2" fmla="*/ 427179 w 630455"/>
              <a:gd name="connsiteY2" fmla="*/ 268312 h 720001"/>
              <a:gd name="connsiteX3" fmla="*/ 547624 w 630455"/>
              <a:gd name="connsiteY3" fmla="*/ 268312 h 720001"/>
              <a:gd name="connsiteX4" fmla="*/ 113812 w 630455"/>
              <a:gd name="connsiteY4" fmla="*/ 0 h 720001"/>
              <a:gd name="connsiteX5" fmla="*/ 338847 w 630455"/>
              <a:gd name="connsiteY5" fmla="*/ 0 h 720001"/>
              <a:gd name="connsiteX6" fmla="*/ 340465 w 630455"/>
              <a:gd name="connsiteY6" fmla="*/ 162 h 720001"/>
              <a:gd name="connsiteX7" fmla="*/ 340789 w 630455"/>
              <a:gd name="connsiteY7" fmla="*/ 162 h 720001"/>
              <a:gd name="connsiteX8" fmla="*/ 344106 w 630455"/>
              <a:gd name="connsiteY8" fmla="*/ 809 h 720001"/>
              <a:gd name="connsiteX9" fmla="*/ 344186 w 630455"/>
              <a:gd name="connsiteY9" fmla="*/ 809 h 720001"/>
              <a:gd name="connsiteX10" fmla="*/ 347422 w 630455"/>
              <a:gd name="connsiteY10" fmla="*/ 1942 h 720001"/>
              <a:gd name="connsiteX11" fmla="*/ 347503 w 630455"/>
              <a:gd name="connsiteY11" fmla="*/ 1942 h 720001"/>
              <a:gd name="connsiteX12" fmla="*/ 349040 w 630455"/>
              <a:gd name="connsiteY12" fmla="*/ 2670 h 720001"/>
              <a:gd name="connsiteX13" fmla="*/ 349121 w 630455"/>
              <a:gd name="connsiteY13" fmla="*/ 2670 h 720001"/>
              <a:gd name="connsiteX14" fmla="*/ 350576 w 630455"/>
              <a:gd name="connsiteY14" fmla="*/ 3479 h 720001"/>
              <a:gd name="connsiteX15" fmla="*/ 350819 w 630455"/>
              <a:gd name="connsiteY15" fmla="*/ 3640 h 720001"/>
              <a:gd name="connsiteX16" fmla="*/ 352033 w 630455"/>
              <a:gd name="connsiteY16" fmla="*/ 4449 h 720001"/>
              <a:gd name="connsiteX17" fmla="*/ 352194 w 630455"/>
              <a:gd name="connsiteY17" fmla="*/ 4530 h 720001"/>
              <a:gd name="connsiteX18" fmla="*/ 353408 w 630455"/>
              <a:gd name="connsiteY18" fmla="*/ 5501 h 720001"/>
              <a:gd name="connsiteX19" fmla="*/ 353651 w 630455"/>
              <a:gd name="connsiteY19" fmla="*/ 5743 h 720001"/>
              <a:gd name="connsiteX20" fmla="*/ 354864 w 630455"/>
              <a:gd name="connsiteY20" fmla="*/ 6876 h 720001"/>
              <a:gd name="connsiteX21" fmla="*/ 623418 w 630455"/>
              <a:gd name="connsiteY21" fmla="*/ 275430 h 720001"/>
              <a:gd name="connsiteX22" fmla="*/ 624551 w 630455"/>
              <a:gd name="connsiteY22" fmla="*/ 276643 h 720001"/>
              <a:gd name="connsiteX23" fmla="*/ 624793 w 630455"/>
              <a:gd name="connsiteY23" fmla="*/ 276886 h 720001"/>
              <a:gd name="connsiteX24" fmla="*/ 625764 w 630455"/>
              <a:gd name="connsiteY24" fmla="*/ 278180 h 720001"/>
              <a:gd name="connsiteX25" fmla="*/ 625845 w 630455"/>
              <a:gd name="connsiteY25" fmla="*/ 278342 h 720001"/>
              <a:gd name="connsiteX26" fmla="*/ 626734 w 630455"/>
              <a:gd name="connsiteY26" fmla="*/ 279637 h 720001"/>
              <a:gd name="connsiteX27" fmla="*/ 626896 w 630455"/>
              <a:gd name="connsiteY27" fmla="*/ 279798 h 720001"/>
              <a:gd name="connsiteX28" fmla="*/ 627705 w 630455"/>
              <a:gd name="connsiteY28" fmla="*/ 281254 h 720001"/>
              <a:gd name="connsiteX29" fmla="*/ 628433 w 630455"/>
              <a:gd name="connsiteY29" fmla="*/ 282791 h 720001"/>
              <a:gd name="connsiteX30" fmla="*/ 629646 w 630455"/>
              <a:gd name="connsiteY30" fmla="*/ 286107 h 720001"/>
              <a:gd name="connsiteX31" fmla="*/ 630293 w 630455"/>
              <a:gd name="connsiteY31" fmla="*/ 289424 h 720001"/>
              <a:gd name="connsiteX32" fmla="*/ 630293 w 630455"/>
              <a:gd name="connsiteY32" fmla="*/ 289667 h 720001"/>
              <a:gd name="connsiteX33" fmla="*/ 630455 w 630455"/>
              <a:gd name="connsiteY33" fmla="*/ 291285 h 720001"/>
              <a:gd name="connsiteX34" fmla="*/ 630455 w 630455"/>
              <a:gd name="connsiteY34" fmla="*/ 292579 h 720001"/>
              <a:gd name="connsiteX35" fmla="*/ 630455 w 630455"/>
              <a:gd name="connsiteY35" fmla="*/ 606189 h 720001"/>
              <a:gd name="connsiteX36" fmla="*/ 516644 w 630455"/>
              <a:gd name="connsiteY36" fmla="*/ 720001 h 720001"/>
              <a:gd name="connsiteX37" fmla="*/ 113812 w 630455"/>
              <a:gd name="connsiteY37" fmla="*/ 720001 h 720001"/>
              <a:gd name="connsiteX38" fmla="*/ 0 w 630455"/>
              <a:gd name="connsiteY38" fmla="*/ 606189 h 720001"/>
              <a:gd name="connsiteX39" fmla="*/ 0 w 630455"/>
              <a:gd name="connsiteY39" fmla="*/ 113812 h 720001"/>
              <a:gd name="connsiteX40" fmla="*/ 113812 w 630455"/>
              <a:gd name="connsiteY40" fmla="*/ 0 h 720001"/>
            </a:gdLst>
            <a:ahLst/>
            <a:cxnLst/>
            <a:rect l="l" t="t" r="r" b="b"/>
            <a:pathLst>
              <a:path w="630455" h="720001">
                <a:moveTo>
                  <a:pt x="361901" y="82589"/>
                </a:moveTo>
                <a:lnTo>
                  <a:pt x="361901" y="203034"/>
                </a:lnTo>
                <a:cubicBezTo>
                  <a:pt x="361901" y="239030"/>
                  <a:pt x="391183" y="268312"/>
                  <a:pt x="427179" y="268312"/>
                </a:cubicBezTo>
                <a:lnTo>
                  <a:pt x="547624" y="268312"/>
                </a:lnTo>
                <a:close/>
                <a:moveTo>
                  <a:pt x="113812" y="0"/>
                </a:moveTo>
                <a:lnTo>
                  <a:pt x="338847" y="0"/>
                </a:lnTo>
                <a:cubicBezTo>
                  <a:pt x="339414" y="81"/>
                  <a:pt x="339899" y="81"/>
                  <a:pt x="340465" y="162"/>
                </a:cubicBezTo>
                <a:lnTo>
                  <a:pt x="340789" y="162"/>
                </a:lnTo>
                <a:cubicBezTo>
                  <a:pt x="341922" y="324"/>
                  <a:pt x="343054" y="485"/>
                  <a:pt x="344106" y="809"/>
                </a:cubicBezTo>
                <a:lnTo>
                  <a:pt x="344186" y="809"/>
                </a:lnTo>
                <a:cubicBezTo>
                  <a:pt x="345238" y="1052"/>
                  <a:pt x="346371" y="1456"/>
                  <a:pt x="347422" y="1942"/>
                </a:cubicBezTo>
                <a:lnTo>
                  <a:pt x="347503" y="1942"/>
                </a:lnTo>
                <a:cubicBezTo>
                  <a:pt x="348069" y="2184"/>
                  <a:pt x="348555" y="2427"/>
                  <a:pt x="349040" y="2670"/>
                </a:cubicBezTo>
                <a:lnTo>
                  <a:pt x="349121" y="2670"/>
                </a:lnTo>
                <a:cubicBezTo>
                  <a:pt x="349606" y="2912"/>
                  <a:pt x="350091" y="3155"/>
                  <a:pt x="350576" y="3479"/>
                </a:cubicBezTo>
                <a:cubicBezTo>
                  <a:pt x="350657" y="3560"/>
                  <a:pt x="350739" y="3560"/>
                  <a:pt x="350819" y="3640"/>
                </a:cubicBezTo>
                <a:cubicBezTo>
                  <a:pt x="351224" y="3883"/>
                  <a:pt x="351628" y="4126"/>
                  <a:pt x="352033" y="4449"/>
                </a:cubicBezTo>
                <a:cubicBezTo>
                  <a:pt x="352113" y="4449"/>
                  <a:pt x="352113" y="4530"/>
                  <a:pt x="352194" y="4530"/>
                </a:cubicBezTo>
                <a:lnTo>
                  <a:pt x="353408" y="5501"/>
                </a:lnTo>
                <a:lnTo>
                  <a:pt x="353651" y="5743"/>
                </a:lnTo>
                <a:cubicBezTo>
                  <a:pt x="354055" y="6148"/>
                  <a:pt x="354459" y="6472"/>
                  <a:pt x="354864" y="6876"/>
                </a:cubicBezTo>
                <a:lnTo>
                  <a:pt x="623418" y="275430"/>
                </a:lnTo>
                <a:cubicBezTo>
                  <a:pt x="623822" y="275835"/>
                  <a:pt x="624227" y="276239"/>
                  <a:pt x="624551" y="276643"/>
                </a:cubicBezTo>
                <a:lnTo>
                  <a:pt x="624793" y="276886"/>
                </a:lnTo>
                <a:cubicBezTo>
                  <a:pt x="625117" y="277291"/>
                  <a:pt x="625440" y="277776"/>
                  <a:pt x="625764" y="278180"/>
                </a:cubicBezTo>
                <a:cubicBezTo>
                  <a:pt x="625764" y="278261"/>
                  <a:pt x="625845" y="278342"/>
                  <a:pt x="625845" y="278342"/>
                </a:cubicBezTo>
                <a:cubicBezTo>
                  <a:pt x="626168" y="278747"/>
                  <a:pt x="626491" y="279232"/>
                  <a:pt x="626734" y="279637"/>
                </a:cubicBezTo>
                <a:cubicBezTo>
                  <a:pt x="626815" y="279637"/>
                  <a:pt x="626815" y="279717"/>
                  <a:pt x="626896" y="279798"/>
                </a:cubicBezTo>
                <a:cubicBezTo>
                  <a:pt x="627139" y="280284"/>
                  <a:pt x="627462" y="280769"/>
                  <a:pt x="627705" y="281254"/>
                </a:cubicBezTo>
                <a:cubicBezTo>
                  <a:pt x="627948" y="281739"/>
                  <a:pt x="628190" y="282225"/>
                  <a:pt x="628433" y="282791"/>
                </a:cubicBezTo>
                <a:cubicBezTo>
                  <a:pt x="628918" y="283843"/>
                  <a:pt x="629323" y="284975"/>
                  <a:pt x="629646" y="286107"/>
                </a:cubicBezTo>
                <a:cubicBezTo>
                  <a:pt x="629889" y="287159"/>
                  <a:pt x="630132" y="288291"/>
                  <a:pt x="630293" y="289424"/>
                </a:cubicBezTo>
                <a:lnTo>
                  <a:pt x="630293" y="289667"/>
                </a:lnTo>
                <a:cubicBezTo>
                  <a:pt x="630374" y="290152"/>
                  <a:pt x="630455" y="290718"/>
                  <a:pt x="630455" y="291285"/>
                </a:cubicBezTo>
                <a:lnTo>
                  <a:pt x="630455" y="292579"/>
                </a:lnTo>
                <a:lnTo>
                  <a:pt x="630455" y="606189"/>
                </a:lnTo>
                <a:cubicBezTo>
                  <a:pt x="630455" y="668959"/>
                  <a:pt x="579414" y="720001"/>
                  <a:pt x="516644" y="720001"/>
                </a:cubicBezTo>
                <a:lnTo>
                  <a:pt x="113812" y="720001"/>
                </a:lnTo>
                <a:cubicBezTo>
                  <a:pt x="51042" y="720001"/>
                  <a:pt x="0" y="668959"/>
                  <a:pt x="0" y="606189"/>
                </a:cubicBezTo>
                <a:lnTo>
                  <a:pt x="0" y="113812"/>
                </a:lnTo>
                <a:cubicBezTo>
                  <a:pt x="0" y="51042"/>
                  <a:pt x="51042" y="0"/>
                  <a:pt x="113812" y="0"/>
                </a:cubicBezTo>
                <a:close/>
              </a:path>
            </a:pathLst>
          </a:custGeom>
          <a:solidFill>
            <a:schemeClr val="bg1"/>
          </a:solidFill>
          <a:ln w="12700" cap="sq">
            <a:noFill/>
            <a:miter/>
          </a:ln>
        </p:spPr>
        <p:txBody>
          <a:bodyPr vert="horz" wrap="square" lIns="0" tIns="0" rIns="0" bIns="0" rtlCol="0" anchor="ctr"/>
          <a:lstStyle/>
          <a:p>
            <a:pPr algn="l"/>
            <a:endParaRPr kumimoji="1" lang="zh-CN" altLang="en-US"/>
          </a:p>
        </p:txBody>
      </p:sp>
      <p:sp>
        <p:nvSpPr>
          <p:cNvPr id="7" name="标题 1"/>
          <p:cNvSpPr txBox="1"/>
          <p:nvPr/>
        </p:nvSpPr>
        <p:spPr>
          <a:xfrm>
            <a:off x="3576547" y="2470546"/>
            <a:ext cx="6480000" cy="1473228"/>
          </a:xfrm>
          <a:prstGeom prst="rect">
            <a:avLst/>
          </a:prstGeom>
          <a:noFill/>
          <a:ln>
            <a:noFill/>
          </a:ln>
        </p:spPr>
        <p:txBody>
          <a:bodyPr vert="horz" wrap="square" lIns="0" tIns="0" rIns="0" bIns="0" rtlCol="0" anchor="t"/>
          <a:lstStyle/>
          <a:p>
            <a:pPr algn="l">
              <a:lnSpc>
                <a:spcPct val="150000"/>
              </a:lnSpc>
            </a:pPr>
            <a:r>
              <a:rPr kumimoji="1" lang="en-US" altLang="zh-CN" sz="1400" dirty="0">
                <a:ln w="12700">
                  <a:noFill/>
                </a:ln>
                <a:solidFill>
                  <a:schemeClr val="tx1">
                    <a:lumMod val="75000"/>
                    <a:lumOff val="25000"/>
                  </a:schemeClr>
                </a:solidFill>
                <a:latin typeface="Source Han Sans"/>
                <a:ea typeface="Source Han Sans"/>
                <a:cs typeface="Source Han Sans"/>
              </a:rPr>
              <a:t>本数据是某通讯公司在非洲的多个国家的产品的销售额和利润数据（非洲通讯产品销售数据.xlsx）。</a:t>
            </a:r>
            <a:r>
              <a:rPr kumimoji="1" lang="en-US" altLang="zh-CN" sz="1400" dirty="0" err="1">
                <a:ln w="12700">
                  <a:noFill/>
                </a:ln>
                <a:solidFill>
                  <a:schemeClr val="tx1">
                    <a:lumMod val="75000"/>
                    <a:lumOff val="25000"/>
                  </a:schemeClr>
                </a:solidFill>
                <a:latin typeface="Source Han Sans"/>
                <a:ea typeface="Source Han Sans"/>
                <a:cs typeface="Source Han Sans"/>
              </a:rPr>
              <a:t>需要实现以下的目标</a:t>
            </a:r>
            <a:r>
              <a:rPr kumimoji="1" lang="en-US" altLang="zh-CN" sz="1400" dirty="0">
                <a:ln w="12700">
                  <a:noFill/>
                </a:ln>
                <a:solidFill>
                  <a:schemeClr val="tx1">
                    <a:lumMod val="75000"/>
                    <a:lumOff val="25000"/>
                  </a:schemeClr>
                </a:solidFill>
                <a:latin typeface="Source Han Sans"/>
                <a:ea typeface="Source Han Sans"/>
                <a:cs typeface="Source Han Sans"/>
              </a:rPr>
              <a:t>：
1、绘制非洲各国产品的销售地图，并能够查看该国的销售额和利润。
2、根据地区维度，绘制各服务分类的销售额和利润的年增长率的图表。
3、绘制销售经理的销售合同数前 5 </a:t>
            </a:r>
            <a:r>
              <a:rPr kumimoji="1" lang="en-US" altLang="zh-CN" sz="1400" dirty="0" err="1">
                <a:ln w="12700">
                  <a:noFill/>
                </a:ln>
                <a:solidFill>
                  <a:schemeClr val="tx1">
                    <a:lumMod val="75000"/>
                    <a:lumOff val="25000"/>
                  </a:schemeClr>
                </a:solidFill>
                <a:latin typeface="Source Han Sans"/>
                <a:ea typeface="Source Han Sans"/>
                <a:cs typeface="Source Han Sans"/>
              </a:rPr>
              <a:t>名排行榜</a:t>
            </a:r>
            <a:r>
              <a:rPr kumimoji="1" lang="en-US" altLang="zh-CN" sz="1400" dirty="0">
                <a:ln w="12700">
                  <a:noFill/>
                </a:ln>
                <a:solidFill>
                  <a:schemeClr val="tx1">
                    <a:lumMod val="75000"/>
                    <a:lumOff val="25000"/>
                  </a:schemeClr>
                </a:solidFill>
                <a:latin typeface="Source Han Sans"/>
                <a:ea typeface="Source Han Sans"/>
                <a:cs typeface="Source Han Sans"/>
              </a:rPr>
              <a:t>。</a:t>
            </a:r>
            <a:endParaRPr kumimoji="1" lang="zh-CN" altLang="en-US" dirty="0"/>
          </a:p>
        </p:txBody>
      </p:sp>
      <p:sp>
        <p:nvSpPr>
          <p:cNvPr id="8" name="标题 1"/>
          <p:cNvSpPr txBox="1"/>
          <p:nvPr/>
        </p:nvSpPr>
        <p:spPr>
          <a:xfrm>
            <a:off x="438153" y="454500"/>
            <a:ext cx="6685308" cy="510950"/>
          </a:xfrm>
          <a:prstGeom prst="parallelogram">
            <a:avLst>
              <a:gd name="adj" fmla="val 42948"/>
            </a:avLst>
          </a:prstGeom>
          <a:gradFill>
            <a:gsLst>
              <a:gs pos="0">
                <a:schemeClr val="accent1">
                  <a:lumMod val="20000"/>
                  <a:lumOff val="80000"/>
                </a:schemeClr>
              </a:gs>
              <a:gs pos="89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773150" y="475975"/>
            <a:ext cx="1074575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项目要求</a:t>
            </a:r>
            <a:endParaRPr kumimoji="1" lang="zh-CN" altLang="en-US"/>
          </a:p>
        </p:txBody>
      </p:sp>
      <p:sp>
        <p:nvSpPr>
          <p:cNvPr id="10" name="标题 1"/>
          <p:cNvSpPr txBox="1"/>
          <p:nvPr/>
        </p:nvSpPr>
        <p:spPr>
          <a:xfrm>
            <a:off x="169743" y="-1"/>
            <a:ext cx="603407" cy="965451"/>
          </a:xfrm>
          <a:prstGeom prst="parallelogram">
            <a:avLst>
              <a:gd name="adj" fmla="val 73502"/>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1179374" y="1315453"/>
            <a:ext cx="5159209" cy="5159209"/>
          </a:xfrm>
          <a:prstGeom prst="ellipse">
            <a:avLst/>
          </a:prstGeom>
          <a:solidFill>
            <a:schemeClr val="accent1">
              <a:lumMod val="20000"/>
              <a:lumOff val="80000"/>
              <a:alpha val="20000"/>
            </a:schemeClr>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2263705" y="2380733"/>
            <a:ext cx="2826446" cy="2826446"/>
          </a:xfrm>
          <a:prstGeom prst="ellipse">
            <a:avLst/>
          </a:prstGeom>
          <a:solidFill>
            <a:schemeClr val="accent1">
              <a:lumMod val="20000"/>
              <a:lumOff val="80000"/>
              <a:alpha val="70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2733295" y="2850323"/>
            <a:ext cx="1887266" cy="1887266"/>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3427932" y="3543325"/>
            <a:ext cx="497991" cy="451485"/>
          </a:xfrm>
          <a:custGeom>
            <a:avLst/>
            <a:gdLst>
              <a:gd name="connsiteX0" fmla="*/ 351048 w 1543905"/>
              <a:gd name="connsiteY0" fmla="*/ 523317 h 1399728"/>
              <a:gd name="connsiteX1" fmla="*/ 351048 w 1543905"/>
              <a:gd name="connsiteY1" fmla="*/ 523317 h 1399728"/>
              <a:gd name="connsiteX2" fmla="*/ 351420 w 1543905"/>
              <a:gd name="connsiteY2" fmla="*/ 523503 h 1399728"/>
              <a:gd name="connsiteX3" fmla="*/ 351420 w 1543905"/>
              <a:gd name="connsiteY3" fmla="*/ 1020031 h 1399728"/>
              <a:gd name="connsiteX4" fmla="*/ 351048 w 1543905"/>
              <a:gd name="connsiteY4" fmla="*/ 1020403 h 1399728"/>
              <a:gd name="connsiteX5" fmla="*/ 163525 w 1543905"/>
              <a:gd name="connsiteY5" fmla="*/ 1020403 h 1399728"/>
              <a:gd name="connsiteX6" fmla="*/ 163153 w 1543905"/>
              <a:gd name="connsiteY6" fmla="*/ 1020031 h 1399728"/>
              <a:gd name="connsiteX7" fmla="*/ 163153 w 1543905"/>
              <a:gd name="connsiteY7" fmla="*/ 523503 h 1399728"/>
              <a:gd name="connsiteX8" fmla="*/ 163153 w 1543905"/>
              <a:gd name="connsiteY8" fmla="*/ 523317 h 1399728"/>
              <a:gd name="connsiteX9" fmla="*/ 163339 w 1543905"/>
              <a:gd name="connsiteY9" fmla="*/ 523131 h 1399728"/>
              <a:gd name="connsiteX10" fmla="*/ 351048 w 1543905"/>
              <a:gd name="connsiteY10" fmla="*/ 523131 h 1399728"/>
              <a:gd name="connsiteX11" fmla="*/ 351048 w 1543905"/>
              <a:gd name="connsiteY11" fmla="*/ 411696 h 1399728"/>
              <a:gd name="connsiteX12" fmla="*/ 163339 w 1543905"/>
              <a:gd name="connsiteY12" fmla="*/ 411696 h 1399728"/>
              <a:gd name="connsiteX13" fmla="*/ 51346 w 1543905"/>
              <a:gd name="connsiteY13" fmla="*/ 523689 h 1399728"/>
              <a:gd name="connsiteX14" fmla="*/ 51346 w 1543905"/>
              <a:gd name="connsiteY14" fmla="*/ 1020217 h 1399728"/>
              <a:gd name="connsiteX15" fmla="*/ 163339 w 1543905"/>
              <a:gd name="connsiteY15" fmla="*/ 1132210 h 1399728"/>
              <a:gd name="connsiteX16" fmla="*/ 351048 w 1543905"/>
              <a:gd name="connsiteY16" fmla="*/ 1132210 h 1399728"/>
              <a:gd name="connsiteX17" fmla="*/ 463042 w 1543905"/>
              <a:gd name="connsiteY17" fmla="*/ 1020217 h 1399728"/>
              <a:gd name="connsiteX18" fmla="*/ 463042 w 1543905"/>
              <a:gd name="connsiteY18" fmla="*/ 523503 h 1399728"/>
              <a:gd name="connsiteX19" fmla="*/ 351048 w 1543905"/>
              <a:gd name="connsiteY19" fmla="*/ 411696 h 1399728"/>
              <a:gd name="connsiteX20" fmla="*/ 865808 w 1543905"/>
              <a:gd name="connsiteY20" fmla="*/ 111621 h 1399728"/>
              <a:gd name="connsiteX21" fmla="*/ 866180 w 1543905"/>
              <a:gd name="connsiteY21" fmla="*/ 111807 h 1399728"/>
              <a:gd name="connsiteX22" fmla="*/ 866180 w 1543905"/>
              <a:gd name="connsiteY22" fmla="*/ 1020031 h 1399728"/>
              <a:gd name="connsiteX23" fmla="*/ 865808 w 1543905"/>
              <a:gd name="connsiteY23" fmla="*/ 1020403 h 1399728"/>
              <a:gd name="connsiteX24" fmla="*/ 678284 w 1543905"/>
              <a:gd name="connsiteY24" fmla="*/ 1020403 h 1399728"/>
              <a:gd name="connsiteX25" fmla="*/ 677912 w 1543905"/>
              <a:gd name="connsiteY25" fmla="*/ 1020031 h 1399728"/>
              <a:gd name="connsiteX26" fmla="*/ 677912 w 1543905"/>
              <a:gd name="connsiteY26" fmla="*/ 111993 h 1399728"/>
              <a:gd name="connsiteX27" fmla="*/ 677912 w 1543905"/>
              <a:gd name="connsiteY27" fmla="*/ 111807 h 1399728"/>
              <a:gd name="connsiteX28" fmla="*/ 678098 w 1543905"/>
              <a:gd name="connsiteY28" fmla="*/ 111621 h 1399728"/>
              <a:gd name="connsiteX29" fmla="*/ 865808 w 1543905"/>
              <a:gd name="connsiteY29" fmla="*/ 111621 h 1399728"/>
              <a:gd name="connsiteX30" fmla="*/ 865808 w 1543905"/>
              <a:gd name="connsiteY30" fmla="*/ 0 h 1399728"/>
              <a:gd name="connsiteX31" fmla="*/ 677912 w 1543905"/>
              <a:gd name="connsiteY31" fmla="*/ 0 h 1399728"/>
              <a:gd name="connsiteX32" fmla="*/ 565919 w 1543905"/>
              <a:gd name="connsiteY32" fmla="*/ 111993 h 1399728"/>
              <a:gd name="connsiteX33" fmla="*/ 565919 w 1543905"/>
              <a:gd name="connsiteY33" fmla="*/ 1020217 h 1399728"/>
              <a:gd name="connsiteX34" fmla="*/ 677912 w 1543905"/>
              <a:gd name="connsiteY34" fmla="*/ 1132210 h 1399728"/>
              <a:gd name="connsiteX35" fmla="*/ 865622 w 1543905"/>
              <a:gd name="connsiteY35" fmla="*/ 1132210 h 1399728"/>
              <a:gd name="connsiteX36" fmla="*/ 977615 w 1543905"/>
              <a:gd name="connsiteY36" fmla="*/ 1020217 h 1399728"/>
              <a:gd name="connsiteX37" fmla="*/ 977615 w 1543905"/>
              <a:gd name="connsiteY37" fmla="*/ 111993 h 1399728"/>
              <a:gd name="connsiteX38" fmla="*/ 865808 w 1543905"/>
              <a:gd name="connsiteY38" fmla="*/ 0 h 1399728"/>
              <a:gd name="connsiteX39" fmla="*/ 1380381 w 1543905"/>
              <a:gd name="connsiteY39" fmla="*/ 729072 h 1399728"/>
              <a:gd name="connsiteX40" fmla="*/ 1380753 w 1543905"/>
              <a:gd name="connsiteY40" fmla="*/ 729258 h 1399728"/>
              <a:gd name="connsiteX41" fmla="*/ 1380753 w 1543905"/>
              <a:gd name="connsiteY41" fmla="*/ 1020031 h 1399728"/>
              <a:gd name="connsiteX42" fmla="*/ 1380381 w 1543905"/>
              <a:gd name="connsiteY42" fmla="*/ 1020403 h 1399728"/>
              <a:gd name="connsiteX43" fmla="*/ 1192858 w 1543905"/>
              <a:gd name="connsiteY43" fmla="*/ 1020403 h 1399728"/>
              <a:gd name="connsiteX44" fmla="*/ 1192485 w 1543905"/>
              <a:gd name="connsiteY44" fmla="*/ 1020031 h 1399728"/>
              <a:gd name="connsiteX45" fmla="*/ 1192485 w 1543905"/>
              <a:gd name="connsiteY45" fmla="*/ 729444 h 1399728"/>
              <a:gd name="connsiteX46" fmla="*/ 1192485 w 1543905"/>
              <a:gd name="connsiteY46" fmla="*/ 729258 h 1399728"/>
              <a:gd name="connsiteX47" fmla="*/ 1192671 w 1543905"/>
              <a:gd name="connsiteY47" fmla="*/ 729072 h 1399728"/>
              <a:gd name="connsiteX48" fmla="*/ 1380381 w 1543905"/>
              <a:gd name="connsiteY48" fmla="*/ 729072 h 1399728"/>
              <a:gd name="connsiteX49" fmla="*/ 1380381 w 1543905"/>
              <a:gd name="connsiteY49" fmla="*/ 617451 h 1399728"/>
              <a:gd name="connsiteX50" fmla="*/ 1192671 w 1543905"/>
              <a:gd name="connsiteY50" fmla="*/ 617451 h 1399728"/>
              <a:gd name="connsiteX51" fmla="*/ 1080678 w 1543905"/>
              <a:gd name="connsiteY51" fmla="*/ 729444 h 1399728"/>
              <a:gd name="connsiteX52" fmla="*/ 1080678 w 1543905"/>
              <a:gd name="connsiteY52" fmla="*/ 1020031 h 1399728"/>
              <a:gd name="connsiteX53" fmla="*/ 1192671 w 1543905"/>
              <a:gd name="connsiteY53" fmla="*/ 1132024 h 1399728"/>
              <a:gd name="connsiteX54" fmla="*/ 1380381 w 1543905"/>
              <a:gd name="connsiteY54" fmla="*/ 1132024 h 1399728"/>
              <a:gd name="connsiteX55" fmla="*/ 1492374 w 1543905"/>
              <a:gd name="connsiteY55" fmla="*/ 1020031 h 1399728"/>
              <a:gd name="connsiteX56" fmla="*/ 1492374 w 1543905"/>
              <a:gd name="connsiteY56" fmla="*/ 729444 h 1399728"/>
              <a:gd name="connsiteX57" fmla="*/ 1380381 w 1543905"/>
              <a:gd name="connsiteY57" fmla="*/ 617451 h 1399728"/>
              <a:gd name="connsiteX58" fmla="*/ 1481956 w 1543905"/>
              <a:gd name="connsiteY58" fmla="*/ 1276201 h 1399728"/>
              <a:gd name="connsiteX59" fmla="*/ 61764 w 1543905"/>
              <a:gd name="connsiteY59" fmla="*/ 1276201 h 1399728"/>
              <a:gd name="connsiteX60" fmla="*/ 0 w 1543905"/>
              <a:gd name="connsiteY60" fmla="*/ 1337965 h 1399728"/>
              <a:gd name="connsiteX61" fmla="*/ 61764 w 1543905"/>
              <a:gd name="connsiteY61" fmla="*/ 1399729 h 1399728"/>
              <a:gd name="connsiteX62" fmla="*/ 1482142 w 1543905"/>
              <a:gd name="connsiteY62" fmla="*/ 1399729 h 1399728"/>
              <a:gd name="connsiteX63" fmla="*/ 1543906 w 1543905"/>
              <a:gd name="connsiteY63" fmla="*/ 1337965 h 1399728"/>
              <a:gd name="connsiteX64" fmla="*/ 1481956 w 1543905"/>
              <a:gd name="connsiteY64" fmla="*/ 1276201 h 1399728"/>
            </a:gdLst>
            <a:ahLst/>
            <a:cxnLst/>
            <a:rect l="l" t="t" r="r" b="b"/>
            <a:pathLst>
              <a:path w="1543905" h="1399728">
                <a:moveTo>
                  <a:pt x="351048" y="523317"/>
                </a:moveTo>
                <a:cubicBezTo>
                  <a:pt x="351234" y="523317"/>
                  <a:pt x="351234" y="523317"/>
                  <a:pt x="351048" y="523317"/>
                </a:cubicBezTo>
                <a:cubicBezTo>
                  <a:pt x="351234" y="523317"/>
                  <a:pt x="351420" y="523503"/>
                  <a:pt x="351420" y="523503"/>
                </a:cubicBezTo>
                <a:lnTo>
                  <a:pt x="351420" y="1020031"/>
                </a:lnTo>
                <a:lnTo>
                  <a:pt x="351048" y="1020403"/>
                </a:lnTo>
                <a:lnTo>
                  <a:pt x="163525" y="1020403"/>
                </a:lnTo>
                <a:lnTo>
                  <a:pt x="163153" y="1020031"/>
                </a:lnTo>
                <a:lnTo>
                  <a:pt x="163153" y="523503"/>
                </a:lnTo>
                <a:lnTo>
                  <a:pt x="163153" y="523317"/>
                </a:lnTo>
                <a:lnTo>
                  <a:pt x="163339" y="523131"/>
                </a:lnTo>
                <a:lnTo>
                  <a:pt x="351048" y="523131"/>
                </a:lnTo>
                <a:moveTo>
                  <a:pt x="351048" y="411696"/>
                </a:moveTo>
                <a:lnTo>
                  <a:pt x="163339" y="411696"/>
                </a:lnTo>
                <a:cubicBezTo>
                  <a:pt x="101575" y="411696"/>
                  <a:pt x="51346" y="461739"/>
                  <a:pt x="51346" y="523689"/>
                </a:cubicBezTo>
                <a:lnTo>
                  <a:pt x="51346" y="1020217"/>
                </a:lnTo>
                <a:cubicBezTo>
                  <a:pt x="51346" y="1081795"/>
                  <a:pt x="101761" y="1132210"/>
                  <a:pt x="163339" y="1132210"/>
                </a:cubicBezTo>
                <a:lnTo>
                  <a:pt x="351048" y="1132210"/>
                </a:lnTo>
                <a:cubicBezTo>
                  <a:pt x="412626" y="1132210"/>
                  <a:pt x="463042" y="1081795"/>
                  <a:pt x="463042" y="1020217"/>
                </a:cubicBezTo>
                <a:lnTo>
                  <a:pt x="463042" y="523503"/>
                </a:lnTo>
                <a:cubicBezTo>
                  <a:pt x="463042" y="461739"/>
                  <a:pt x="412998" y="411696"/>
                  <a:pt x="351048" y="411696"/>
                </a:cubicBezTo>
                <a:close/>
                <a:moveTo>
                  <a:pt x="865808" y="111621"/>
                </a:moveTo>
                <a:cubicBezTo>
                  <a:pt x="865994" y="111621"/>
                  <a:pt x="866180" y="111807"/>
                  <a:pt x="866180" y="111807"/>
                </a:cubicBezTo>
                <a:lnTo>
                  <a:pt x="866180" y="1020031"/>
                </a:lnTo>
                <a:lnTo>
                  <a:pt x="865808" y="1020403"/>
                </a:lnTo>
                <a:lnTo>
                  <a:pt x="678284" y="1020403"/>
                </a:lnTo>
                <a:lnTo>
                  <a:pt x="677912" y="1020031"/>
                </a:lnTo>
                <a:lnTo>
                  <a:pt x="677912" y="111993"/>
                </a:lnTo>
                <a:lnTo>
                  <a:pt x="677912" y="111807"/>
                </a:lnTo>
                <a:lnTo>
                  <a:pt x="678098" y="111621"/>
                </a:lnTo>
                <a:lnTo>
                  <a:pt x="865808" y="111621"/>
                </a:lnTo>
                <a:moveTo>
                  <a:pt x="865808" y="0"/>
                </a:moveTo>
                <a:lnTo>
                  <a:pt x="677912" y="0"/>
                </a:lnTo>
                <a:cubicBezTo>
                  <a:pt x="616148" y="0"/>
                  <a:pt x="565919" y="50043"/>
                  <a:pt x="565919" y="111993"/>
                </a:cubicBezTo>
                <a:lnTo>
                  <a:pt x="565919" y="1020217"/>
                </a:lnTo>
                <a:cubicBezTo>
                  <a:pt x="565919" y="1081795"/>
                  <a:pt x="616335" y="1132210"/>
                  <a:pt x="677912" y="1132210"/>
                </a:cubicBezTo>
                <a:lnTo>
                  <a:pt x="865622" y="1132210"/>
                </a:lnTo>
                <a:cubicBezTo>
                  <a:pt x="927199" y="1132210"/>
                  <a:pt x="977615" y="1081795"/>
                  <a:pt x="977615" y="1020217"/>
                </a:cubicBezTo>
                <a:lnTo>
                  <a:pt x="977615" y="111993"/>
                </a:lnTo>
                <a:cubicBezTo>
                  <a:pt x="977615" y="50043"/>
                  <a:pt x="927571" y="0"/>
                  <a:pt x="865808" y="0"/>
                </a:cubicBezTo>
                <a:close/>
                <a:moveTo>
                  <a:pt x="1380381" y="729072"/>
                </a:moveTo>
                <a:cubicBezTo>
                  <a:pt x="1380567" y="729072"/>
                  <a:pt x="1380753" y="729258"/>
                  <a:pt x="1380753" y="729258"/>
                </a:cubicBezTo>
                <a:lnTo>
                  <a:pt x="1380753" y="1020031"/>
                </a:lnTo>
                <a:lnTo>
                  <a:pt x="1380381" y="1020403"/>
                </a:lnTo>
                <a:lnTo>
                  <a:pt x="1192858" y="1020403"/>
                </a:lnTo>
                <a:lnTo>
                  <a:pt x="1192485" y="1020031"/>
                </a:lnTo>
                <a:lnTo>
                  <a:pt x="1192485" y="729444"/>
                </a:lnTo>
                <a:lnTo>
                  <a:pt x="1192485" y="729258"/>
                </a:lnTo>
                <a:lnTo>
                  <a:pt x="1192671" y="729072"/>
                </a:lnTo>
                <a:lnTo>
                  <a:pt x="1380381" y="729072"/>
                </a:lnTo>
                <a:moveTo>
                  <a:pt x="1380381" y="617451"/>
                </a:moveTo>
                <a:lnTo>
                  <a:pt x="1192671" y="617451"/>
                </a:lnTo>
                <a:cubicBezTo>
                  <a:pt x="1130908" y="617451"/>
                  <a:pt x="1080678" y="667494"/>
                  <a:pt x="1080678" y="729444"/>
                </a:cubicBezTo>
                <a:lnTo>
                  <a:pt x="1080678" y="1020031"/>
                </a:lnTo>
                <a:cubicBezTo>
                  <a:pt x="1080678" y="1081608"/>
                  <a:pt x="1131094" y="1132024"/>
                  <a:pt x="1192671" y="1132024"/>
                </a:cubicBezTo>
                <a:lnTo>
                  <a:pt x="1380381" y="1132024"/>
                </a:lnTo>
                <a:cubicBezTo>
                  <a:pt x="1441959" y="1132024"/>
                  <a:pt x="1492374" y="1081608"/>
                  <a:pt x="1492374" y="1020031"/>
                </a:cubicBezTo>
                <a:lnTo>
                  <a:pt x="1492374" y="729444"/>
                </a:lnTo>
                <a:cubicBezTo>
                  <a:pt x="1492374" y="667680"/>
                  <a:pt x="1442145" y="617451"/>
                  <a:pt x="1380381" y="617451"/>
                </a:cubicBezTo>
                <a:close/>
                <a:moveTo>
                  <a:pt x="1481956" y="1276201"/>
                </a:moveTo>
                <a:lnTo>
                  <a:pt x="61764" y="1276201"/>
                </a:lnTo>
                <a:cubicBezTo>
                  <a:pt x="27719" y="1276201"/>
                  <a:pt x="0" y="1303920"/>
                  <a:pt x="0" y="1337965"/>
                </a:cubicBezTo>
                <a:cubicBezTo>
                  <a:pt x="0" y="1372009"/>
                  <a:pt x="27719" y="1399729"/>
                  <a:pt x="61764" y="1399729"/>
                </a:cubicBezTo>
                <a:lnTo>
                  <a:pt x="1482142" y="1399729"/>
                </a:lnTo>
                <a:cubicBezTo>
                  <a:pt x="1516187" y="1399729"/>
                  <a:pt x="1543906" y="1372009"/>
                  <a:pt x="1543906" y="1337965"/>
                </a:cubicBezTo>
                <a:cubicBezTo>
                  <a:pt x="1543720" y="1303734"/>
                  <a:pt x="1516187" y="1276201"/>
                  <a:pt x="1481956" y="1276201"/>
                </a:cubicBezTo>
                <a:close/>
              </a:path>
            </a:pathLst>
          </a:custGeom>
          <a:solidFill>
            <a:schemeClr val="bg1"/>
          </a:solidFill>
          <a:ln w="1860" cap="flat">
            <a:noFill/>
            <a:miter/>
          </a:ln>
        </p:spPr>
        <p:txBody>
          <a:bodyPr vert="horz" wrap="square" lIns="91440" tIns="45720" rIns="91440" bIns="45720" rtlCol="0" anchor="ctr"/>
          <a:lstStyle/>
          <a:p>
            <a:pPr algn="r"/>
            <a:endParaRPr kumimoji="1" lang="zh-CN" altLang="en-US"/>
          </a:p>
        </p:txBody>
      </p:sp>
      <p:sp>
        <p:nvSpPr>
          <p:cNvPr id="9" name="标题 1"/>
          <p:cNvSpPr txBox="1"/>
          <p:nvPr/>
        </p:nvSpPr>
        <p:spPr>
          <a:xfrm flipH="1" flipV="1">
            <a:off x="5597803" y="1709214"/>
            <a:ext cx="5461958" cy="2120940"/>
          </a:xfrm>
          <a:custGeom>
            <a:avLst/>
            <a:gdLst>
              <a:gd name="connsiteX0" fmla="*/ 105941 w 2743200"/>
              <a:gd name="connsiteY0" fmla="*/ 1325461 h 1325461"/>
              <a:gd name="connsiteX1" fmla="*/ 2637259 w 2743200"/>
              <a:gd name="connsiteY1" fmla="*/ 1325461 h 1325461"/>
              <a:gd name="connsiteX2" fmla="*/ 2743200 w 2743200"/>
              <a:gd name="connsiteY2" fmla="*/ 1219520 h 1325461"/>
              <a:gd name="connsiteX3" fmla="*/ 2743200 w 2743200"/>
              <a:gd name="connsiteY3" fmla="*/ 260524 h 1325461"/>
              <a:gd name="connsiteX4" fmla="*/ 2741746 w 2743200"/>
              <a:gd name="connsiteY4" fmla="*/ 253322 h 1325461"/>
              <a:gd name="connsiteX5" fmla="*/ 2741746 w 2743200"/>
              <a:gd name="connsiteY5" fmla="*/ 3502 h 1325461"/>
              <a:gd name="connsiteX6" fmla="*/ 2738829 w 2743200"/>
              <a:gd name="connsiteY6" fmla="*/ 0 h 1325461"/>
              <a:gd name="connsiteX7" fmla="*/ 2610055 w 2743200"/>
              <a:gd name="connsiteY7" fmla="*/ 154583 h 1325461"/>
              <a:gd name="connsiteX8" fmla="*/ 105941 w 2743200"/>
              <a:gd name="connsiteY8" fmla="*/ 154583 h 1325461"/>
              <a:gd name="connsiteX9" fmla="*/ 0 w 2743200"/>
              <a:gd name="connsiteY9" fmla="*/ 260524 h 1325461"/>
              <a:gd name="connsiteX10" fmla="*/ 0 w 2743200"/>
              <a:gd name="connsiteY10" fmla="*/ 1219520 h 1325461"/>
              <a:gd name="connsiteX11" fmla="*/ 105941 w 2743200"/>
              <a:gd name="connsiteY11" fmla="*/ 1325461 h 1325461"/>
            </a:gdLst>
            <a:ahLst/>
            <a:cxnLst/>
            <a:rect l="l" t="t" r="r" b="b"/>
            <a:pathLst>
              <a:path w="2743200" h="1325461">
                <a:moveTo>
                  <a:pt x="105941" y="1325461"/>
                </a:moveTo>
                <a:lnTo>
                  <a:pt x="2637259" y="1325461"/>
                </a:lnTo>
                <a:cubicBezTo>
                  <a:pt x="2695769" y="1325461"/>
                  <a:pt x="2743200" y="1278030"/>
                  <a:pt x="2743200" y="1219520"/>
                </a:cubicBezTo>
                <a:lnTo>
                  <a:pt x="2743200" y="260524"/>
                </a:lnTo>
                <a:lnTo>
                  <a:pt x="2741746" y="253322"/>
                </a:lnTo>
                <a:lnTo>
                  <a:pt x="2741746" y="3502"/>
                </a:lnTo>
                <a:lnTo>
                  <a:pt x="2738829" y="0"/>
                </a:lnTo>
                <a:lnTo>
                  <a:pt x="2610055" y="154583"/>
                </a:lnTo>
                <a:lnTo>
                  <a:pt x="105941" y="154583"/>
                </a:lnTo>
                <a:cubicBezTo>
                  <a:pt x="47431" y="154583"/>
                  <a:pt x="0" y="202014"/>
                  <a:pt x="0" y="260524"/>
                </a:cubicBezTo>
                <a:lnTo>
                  <a:pt x="0" y="1219520"/>
                </a:lnTo>
                <a:cubicBezTo>
                  <a:pt x="0" y="1278030"/>
                  <a:pt x="47431" y="1325461"/>
                  <a:pt x="105941" y="1325461"/>
                </a:cubicBezTo>
                <a:close/>
              </a:path>
            </a:pathLst>
          </a:custGeom>
          <a:solidFill>
            <a:schemeClr val="bg1"/>
          </a:solidFill>
          <a:ln w="12700" cap="sq">
            <a:solidFill>
              <a:schemeClr val="accent2"/>
            </a:solid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5704617" y="1906169"/>
            <a:ext cx="5279471" cy="1645453"/>
          </a:xfrm>
          <a:prstGeom prst="rect">
            <a:avLst/>
          </a:prstGeom>
          <a:noFill/>
          <a:ln>
            <a:noFill/>
          </a:ln>
        </p:spPr>
        <p:txBody>
          <a:bodyPr vert="horz" wrap="square" lIns="91440" tIns="45720" rIns="91440" bIns="45720" rtlCol="0" anchor="t"/>
          <a:lstStyle/>
          <a:p>
            <a:pPr algn="l"/>
            <a:r>
              <a:rPr kumimoji="1" lang="en-US" altLang="zh-CN" sz="1400" dirty="0">
                <a:ln w="12700">
                  <a:noFill/>
                </a:ln>
                <a:solidFill>
                  <a:schemeClr val="tx1">
                    <a:lumMod val="85000"/>
                    <a:lumOff val="15000"/>
                  </a:schemeClr>
                </a:solidFill>
                <a:latin typeface="Source Han Sans"/>
                <a:ea typeface="Source Han Sans"/>
                <a:cs typeface="Source Han Sans"/>
              </a:rPr>
              <a:t>新建工作表，并命名为“销售经理的销售合同数”。新建数据源，选择SalespersonData表。在工作表中显示两个数据源，如图所示。选择SalespersonData(</a:t>
            </a:r>
            <a:r>
              <a:rPr kumimoji="1" lang="en-US" altLang="zh-CN" sz="1400" dirty="0" err="1">
                <a:ln w="12700">
                  <a:noFill/>
                </a:ln>
                <a:solidFill>
                  <a:schemeClr val="tx1">
                    <a:lumMod val="85000"/>
                    <a:lumOff val="15000"/>
                  </a:schemeClr>
                </a:solidFill>
                <a:latin typeface="Source Han Sans"/>
                <a:ea typeface="Source Han Sans"/>
                <a:cs typeface="Source Han Sans"/>
              </a:rPr>
              <a:t>非洲通讯产品销售数据</a:t>
            </a:r>
            <a:r>
              <a:rPr kumimoji="1" lang="en-US" altLang="zh-CN" sz="1400" dirty="0">
                <a:ln w="12700">
                  <a:noFill/>
                </a:ln>
                <a:solidFill>
                  <a:schemeClr val="tx1">
                    <a:lumMod val="85000"/>
                    <a:lumOff val="15000"/>
                  </a:schemeClr>
                </a:solidFill>
                <a:latin typeface="Source Han Sans"/>
                <a:ea typeface="Source Han Sans"/>
                <a:cs typeface="Source Han Sans"/>
              </a:rPr>
              <a:t>)，把“销售经理”拖入到列，把“销售合同”拖入到行，显示标签。接下来进行排序，点击列中的“销售经理”下拉三角，选择排序，进入排序设置，排序依据选择字段，排序顺序选择降序，字段名称为“销售合同”，聚合为总和，如图所示。</a:t>
            </a:r>
            <a:endParaRPr kumimoji="1" lang="zh-CN" altLang="en-US" dirty="0"/>
          </a:p>
        </p:txBody>
      </p:sp>
      <p:sp>
        <p:nvSpPr>
          <p:cNvPr id="12" name="标题 1"/>
          <p:cNvSpPr txBox="1"/>
          <p:nvPr/>
        </p:nvSpPr>
        <p:spPr>
          <a:xfrm>
            <a:off x="438153" y="454500"/>
            <a:ext cx="6685308" cy="510950"/>
          </a:xfrm>
          <a:prstGeom prst="parallelogram">
            <a:avLst>
              <a:gd name="adj" fmla="val 42948"/>
            </a:avLst>
          </a:prstGeom>
          <a:gradFill>
            <a:gsLst>
              <a:gs pos="0">
                <a:schemeClr val="accent1">
                  <a:lumMod val="20000"/>
                  <a:lumOff val="80000"/>
                </a:schemeClr>
              </a:gs>
              <a:gs pos="89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773150" y="475975"/>
            <a:ext cx="1074575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步骤6：绘制销售经理的销售合同数前 5 名排行榜</a:t>
            </a:r>
            <a:endParaRPr kumimoji="1" lang="zh-CN" altLang="en-US"/>
          </a:p>
        </p:txBody>
      </p:sp>
      <p:sp>
        <p:nvSpPr>
          <p:cNvPr id="14" name="标题 1"/>
          <p:cNvSpPr txBox="1"/>
          <p:nvPr/>
        </p:nvSpPr>
        <p:spPr>
          <a:xfrm>
            <a:off x="169743" y="-1"/>
            <a:ext cx="603407" cy="965451"/>
          </a:xfrm>
          <a:prstGeom prst="parallelogram">
            <a:avLst>
              <a:gd name="adj" fmla="val 73502"/>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16" name="图片 15">
            <a:extLst>
              <a:ext uri="{FF2B5EF4-FFF2-40B4-BE49-F238E27FC236}">
                <a16:creationId xmlns:a16="http://schemas.microsoft.com/office/drawing/2014/main" id="{425B70E1-253E-8103-1EFC-437AB9154B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789" y="2441960"/>
            <a:ext cx="5608185" cy="2906194"/>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6372225" y="1292200"/>
            <a:ext cx="5146675" cy="4680000"/>
          </a:xfrm>
          <a:prstGeom prst="rect">
            <a:avLst/>
          </a:prstGeom>
          <a:solidFill>
            <a:schemeClr val="bg1">
              <a:lumMod val="95000"/>
            </a:schemeClr>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7737497" y="1732411"/>
            <a:ext cx="3489303" cy="2520000"/>
          </a:xfrm>
          <a:prstGeom prst="rect">
            <a:avLst/>
          </a:prstGeom>
          <a:noFill/>
          <a:ln w="12700" cap="sq">
            <a:noFill/>
            <a:miter/>
          </a:ln>
        </p:spPr>
        <p:txBody>
          <a:bodyPr vert="horz" wrap="square" lIns="0" tIns="0" rIns="0" bIns="0" rtlCol="0" anchor="t"/>
          <a:lstStyle/>
          <a:p>
            <a:pPr algn="l"/>
            <a:r>
              <a:rPr kumimoji="1" lang="en-US" altLang="zh-CN" sz="1400" dirty="0">
                <a:ln w="12700">
                  <a:noFill/>
                </a:ln>
                <a:solidFill>
                  <a:schemeClr val="tx1">
                    <a:lumMod val="85000"/>
                    <a:lumOff val="15000"/>
                  </a:schemeClr>
                </a:solidFill>
                <a:latin typeface="Source Han Sans"/>
                <a:ea typeface="Source Han Sans"/>
                <a:cs typeface="Source Han Sans"/>
              </a:rPr>
              <a:t>通过观察，前5名的销售合同数据为161到203，对销售合同数进行筛选，只展示销售合同数大于160的数据，即可实现目标。点击总和(</a:t>
            </a:r>
            <a:r>
              <a:rPr kumimoji="1" lang="en-US" altLang="zh-CN" sz="1400" dirty="0" err="1">
                <a:ln w="12700">
                  <a:noFill/>
                </a:ln>
                <a:solidFill>
                  <a:schemeClr val="tx1">
                    <a:lumMod val="85000"/>
                    <a:lumOff val="15000"/>
                  </a:schemeClr>
                </a:solidFill>
                <a:latin typeface="Source Han Sans"/>
                <a:ea typeface="Source Han Sans"/>
                <a:cs typeface="Source Han Sans"/>
              </a:rPr>
              <a:t>销售合同</a:t>
            </a:r>
            <a:r>
              <a:rPr kumimoji="1" lang="en-US" altLang="zh-CN" sz="1400" dirty="0">
                <a:ln w="12700">
                  <a:noFill/>
                </a:ln>
                <a:solidFill>
                  <a:schemeClr val="tx1">
                    <a:lumMod val="85000"/>
                    <a:lumOff val="15000"/>
                  </a:schemeClr>
                </a:solidFill>
                <a:latin typeface="Source Han Sans"/>
                <a:ea typeface="Source Han Sans"/>
                <a:cs typeface="Source Han Sans"/>
              </a:rPr>
              <a:t>)下拉三角，选择显示筛选器，设置值范围为160—203。如图1所示，点击确定，结果如图2所示。</a:t>
            </a:r>
            <a:endParaRPr kumimoji="1" lang="zh-CN" altLang="en-US" dirty="0"/>
          </a:p>
        </p:txBody>
      </p:sp>
      <p:sp>
        <p:nvSpPr>
          <p:cNvPr id="6" name="标题 1"/>
          <p:cNvSpPr txBox="1"/>
          <p:nvPr/>
        </p:nvSpPr>
        <p:spPr>
          <a:xfrm rot="10800000" flipH="1" flipV="1">
            <a:off x="6785562" y="1732411"/>
            <a:ext cx="720430" cy="571733"/>
          </a:xfrm>
          <a:custGeom>
            <a:avLst/>
            <a:gdLst>
              <a:gd name="connsiteX0" fmla="*/ 270000 w 675000"/>
              <a:gd name="connsiteY0" fmla="*/ 535680 h 535680"/>
              <a:gd name="connsiteX1" fmla="*/ 0 w 675000"/>
              <a:gd name="connsiteY1" fmla="*/ 535680 h 535680"/>
              <a:gd name="connsiteX2" fmla="*/ 0 w 675000"/>
              <a:gd name="connsiteY2" fmla="*/ 265680 h 535680"/>
              <a:gd name="connsiteX3" fmla="*/ 270000 w 675000"/>
              <a:gd name="connsiteY3" fmla="*/ 0 h 535680"/>
              <a:gd name="connsiteX4" fmla="*/ 270000 w 675000"/>
              <a:gd name="connsiteY4" fmla="*/ 115830 h 535680"/>
              <a:gd name="connsiteX5" fmla="*/ 115965 w 675000"/>
              <a:gd name="connsiteY5" fmla="*/ 265680 h 535680"/>
              <a:gd name="connsiteX6" fmla="*/ 270000 w 675000"/>
              <a:gd name="connsiteY6" fmla="*/ 265680 h 535680"/>
              <a:gd name="connsiteX7" fmla="*/ 675000 w 675000"/>
              <a:gd name="connsiteY7" fmla="*/ 535680 h 535680"/>
              <a:gd name="connsiteX8" fmla="*/ 405000 w 675000"/>
              <a:gd name="connsiteY8" fmla="*/ 535680 h 535680"/>
              <a:gd name="connsiteX9" fmla="*/ 405000 w 675000"/>
              <a:gd name="connsiteY9" fmla="*/ 265680 h 535680"/>
              <a:gd name="connsiteX10" fmla="*/ 675000 w 675000"/>
              <a:gd name="connsiteY10" fmla="*/ 0 h 535680"/>
              <a:gd name="connsiteX11" fmla="*/ 675000 w 675000"/>
              <a:gd name="connsiteY11" fmla="*/ 115830 h 535680"/>
              <a:gd name="connsiteX12" fmla="*/ 520965 w 675000"/>
              <a:gd name="connsiteY12" fmla="*/ 265680 h 535680"/>
              <a:gd name="connsiteX13" fmla="*/ 675000 w 675000"/>
              <a:gd name="connsiteY13" fmla="*/ 265680 h 535680"/>
            </a:gdLst>
            <a:ahLst/>
            <a:cxnLst/>
            <a:rect l="l" t="t" r="r" b="b"/>
            <a:pathLst>
              <a:path w="675000" h="535680">
                <a:moveTo>
                  <a:pt x="270000" y="535680"/>
                </a:moveTo>
                <a:lnTo>
                  <a:pt x="0" y="535680"/>
                </a:lnTo>
                <a:lnTo>
                  <a:pt x="0" y="265680"/>
                </a:lnTo>
                <a:cubicBezTo>
                  <a:pt x="2360" y="118253"/>
                  <a:pt x="122554" y="-19"/>
                  <a:pt x="270000" y="0"/>
                </a:cubicBezTo>
                <a:lnTo>
                  <a:pt x="270000" y="115830"/>
                </a:lnTo>
                <a:cubicBezTo>
                  <a:pt x="186566" y="115871"/>
                  <a:pt x="118303" y="182278"/>
                  <a:pt x="115965" y="265680"/>
                </a:cubicBezTo>
                <a:lnTo>
                  <a:pt x="270000" y="265680"/>
                </a:lnTo>
                <a:close/>
                <a:moveTo>
                  <a:pt x="675000" y="535680"/>
                </a:moveTo>
                <a:lnTo>
                  <a:pt x="405000" y="535680"/>
                </a:lnTo>
                <a:lnTo>
                  <a:pt x="405000" y="265680"/>
                </a:lnTo>
                <a:cubicBezTo>
                  <a:pt x="407360" y="118253"/>
                  <a:pt x="527554" y="-19"/>
                  <a:pt x="675000" y="0"/>
                </a:cubicBezTo>
                <a:lnTo>
                  <a:pt x="675000" y="115830"/>
                </a:lnTo>
                <a:cubicBezTo>
                  <a:pt x="591566" y="115871"/>
                  <a:pt x="523303" y="182278"/>
                  <a:pt x="520965" y="265680"/>
                </a:cubicBezTo>
                <a:lnTo>
                  <a:pt x="675000" y="265680"/>
                </a:lnTo>
                <a:close/>
              </a:path>
            </a:pathLst>
          </a:custGeom>
          <a:solidFill>
            <a:schemeClr val="bg1">
              <a:lumMod val="85000"/>
            </a:schemeClr>
          </a:solidFill>
          <a:ln w="8578" cap="flat">
            <a:noFill/>
            <a:miter/>
          </a:ln>
        </p:spPr>
        <p:txBody>
          <a:bodyPr vert="horz" wrap="square" lIns="91440" tIns="45720" rIns="91440" bIns="45720" rtlCol="0" anchor="ctr"/>
          <a:lstStyle/>
          <a:p>
            <a:pPr algn="l"/>
            <a:endParaRPr kumimoji="1" lang="zh-CN" altLang="en-US"/>
          </a:p>
        </p:txBody>
      </p:sp>
      <p:sp>
        <p:nvSpPr>
          <p:cNvPr id="8" name="标题 1"/>
          <p:cNvSpPr txBox="1"/>
          <p:nvPr/>
        </p:nvSpPr>
        <p:spPr>
          <a:xfrm>
            <a:off x="438153" y="454500"/>
            <a:ext cx="6685308" cy="510950"/>
          </a:xfrm>
          <a:prstGeom prst="parallelogram">
            <a:avLst>
              <a:gd name="adj" fmla="val 42948"/>
            </a:avLst>
          </a:prstGeom>
          <a:gradFill>
            <a:gsLst>
              <a:gs pos="0">
                <a:schemeClr val="accent1">
                  <a:lumMod val="20000"/>
                  <a:lumOff val="80000"/>
                </a:schemeClr>
              </a:gs>
              <a:gs pos="89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773150" y="475975"/>
            <a:ext cx="1074575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步骤6：绘制销售经理的销售合同数前 5 名排行榜</a:t>
            </a:r>
            <a:endParaRPr kumimoji="1" lang="zh-CN" altLang="en-US"/>
          </a:p>
        </p:txBody>
      </p:sp>
      <p:sp>
        <p:nvSpPr>
          <p:cNvPr id="10" name="标题 1"/>
          <p:cNvSpPr txBox="1"/>
          <p:nvPr/>
        </p:nvSpPr>
        <p:spPr>
          <a:xfrm>
            <a:off x="169743" y="-1"/>
            <a:ext cx="603407" cy="965451"/>
          </a:xfrm>
          <a:prstGeom prst="parallelogram">
            <a:avLst>
              <a:gd name="adj" fmla="val 73502"/>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12" name="图片 11">
            <a:extLst>
              <a:ext uri="{FF2B5EF4-FFF2-40B4-BE49-F238E27FC236}">
                <a16:creationId xmlns:a16="http://schemas.microsoft.com/office/drawing/2014/main" id="{B1FAA12F-49CA-A6A5-3C5D-9CB50F521F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2754" y="2018277"/>
            <a:ext cx="5224295" cy="3799840"/>
          </a:xfrm>
          <a:prstGeom prst="rect">
            <a:avLst/>
          </a:prstGeom>
        </p:spPr>
      </p:pic>
      <p:pic>
        <p:nvPicPr>
          <p:cNvPr id="14" name="图片 13">
            <a:extLst>
              <a:ext uri="{FF2B5EF4-FFF2-40B4-BE49-F238E27FC236}">
                <a16:creationId xmlns:a16="http://schemas.microsoft.com/office/drawing/2014/main" id="{BA271D7E-7381-28B4-7227-190A435C1F0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33920" y="3226412"/>
            <a:ext cx="4118610" cy="3385254"/>
          </a:xfrm>
          <a:prstGeom prst="rect">
            <a:avLst/>
          </a:prstGeom>
        </p:spPr>
      </p:pic>
      <p:sp>
        <p:nvSpPr>
          <p:cNvPr id="16" name="文本框 15">
            <a:extLst>
              <a:ext uri="{FF2B5EF4-FFF2-40B4-BE49-F238E27FC236}">
                <a16:creationId xmlns:a16="http://schemas.microsoft.com/office/drawing/2014/main" id="{FDEDC3AC-1500-1E59-7DC4-5CEDE67A6214}"/>
              </a:ext>
            </a:extLst>
          </p:cNvPr>
          <p:cNvSpPr txBox="1"/>
          <p:nvPr/>
        </p:nvSpPr>
        <p:spPr>
          <a:xfrm>
            <a:off x="3314901" y="5971750"/>
            <a:ext cx="6106160" cy="369332"/>
          </a:xfrm>
          <a:prstGeom prst="rect">
            <a:avLst/>
          </a:prstGeom>
          <a:noFill/>
        </p:spPr>
        <p:txBody>
          <a:bodyPr wrap="square">
            <a:spAutoFit/>
          </a:bodyPr>
          <a:lstStyle/>
          <a:p>
            <a:r>
              <a:rPr kumimoji="1" lang="en-US" altLang="zh-CN" sz="1800" dirty="0">
                <a:ln w="12700">
                  <a:noFill/>
                </a:ln>
                <a:solidFill>
                  <a:schemeClr val="tx1">
                    <a:lumMod val="85000"/>
                    <a:lumOff val="15000"/>
                  </a:schemeClr>
                </a:solidFill>
                <a:latin typeface="Source Han Sans"/>
                <a:ea typeface="Source Han Sans"/>
                <a:cs typeface="Source Han Sans"/>
              </a:rPr>
              <a:t>图1</a:t>
            </a:r>
            <a:endParaRPr lang="zh-CN" altLang="en-US" dirty="0"/>
          </a:p>
        </p:txBody>
      </p:sp>
      <p:sp>
        <p:nvSpPr>
          <p:cNvPr id="18" name="文本框 17">
            <a:extLst>
              <a:ext uri="{FF2B5EF4-FFF2-40B4-BE49-F238E27FC236}">
                <a16:creationId xmlns:a16="http://schemas.microsoft.com/office/drawing/2014/main" id="{91A03C16-9942-74C1-F3F4-FB142E23B3D0}"/>
              </a:ext>
            </a:extLst>
          </p:cNvPr>
          <p:cNvSpPr txBox="1"/>
          <p:nvPr/>
        </p:nvSpPr>
        <p:spPr>
          <a:xfrm>
            <a:off x="6695640" y="4247943"/>
            <a:ext cx="360680" cy="646331"/>
          </a:xfrm>
          <a:prstGeom prst="rect">
            <a:avLst/>
          </a:prstGeom>
          <a:noFill/>
        </p:spPr>
        <p:txBody>
          <a:bodyPr wrap="square">
            <a:spAutoFit/>
          </a:bodyPr>
          <a:lstStyle/>
          <a:p>
            <a:pPr algn="ctr"/>
            <a:r>
              <a:rPr kumimoji="1" lang="en-US" altLang="zh-CN" sz="1800" dirty="0">
                <a:ln w="12700">
                  <a:noFill/>
                </a:ln>
                <a:solidFill>
                  <a:schemeClr val="tx1">
                    <a:lumMod val="85000"/>
                    <a:lumOff val="15000"/>
                  </a:schemeClr>
                </a:solidFill>
                <a:latin typeface="Source Han Sans"/>
                <a:ea typeface="Source Han Sans"/>
                <a:cs typeface="Source Han Sans"/>
              </a:rPr>
              <a:t>图2</a:t>
            </a:r>
            <a:endParaRPr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sp>
        <p:nvSpPr>
          <p:cNvPr id="3"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0" y="1636038"/>
            <a:ext cx="12192000" cy="3802743"/>
          </a:xfrm>
          <a:prstGeom prst="rect">
            <a:avLst/>
          </a:prstGeom>
        </p:spPr>
      </p:pic>
      <p:sp>
        <p:nvSpPr>
          <p:cNvPr id="5" name="标题 1"/>
          <p:cNvSpPr txBox="1"/>
          <p:nvPr/>
        </p:nvSpPr>
        <p:spPr>
          <a:xfrm>
            <a:off x="0" y="1640114"/>
            <a:ext cx="12192000" cy="3802743"/>
          </a:xfrm>
          <a:prstGeom prst="rect">
            <a:avLst/>
          </a:prstGeom>
          <a:solidFill>
            <a:schemeClr val="accent1">
              <a:alpha val="95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3705224" y="2175964"/>
            <a:ext cx="7540625" cy="2573752"/>
          </a:xfrm>
          <a:prstGeom prst="rect">
            <a:avLst/>
          </a:prstGeom>
          <a:noFill/>
          <a:ln cap="sq">
            <a:noFill/>
          </a:ln>
        </p:spPr>
        <p:txBody>
          <a:bodyPr vert="horz" wrap="square" lIns="91440" tIns="45720" rIns="91440" bIns="45720" rtlCol="0" anchor="ctr"/>
          <a:lstStyle/>
          <a:p>
            <a:pPr algn="ctr"/>
            <a:r>
              <a:rPr kumimoji="1" lang="en-US" altLang="zh-CN" sz="6000">
                <a:ln w="12700">
                  <a:noFill/>
                </a:ln>
                <a:solidFill>
                  <a:schemeClr val="bg1"/>
                </a:solidFill>
                <a:latin typeface="OPPOSans H"/>
                <a:ea typeface="OPPOSans H"/>
                <a:cs typeface="OPPOSans H"/>
              </a:rPr>
              <a:t>项目总结</a:t>
            </a:r>
            <a:endParaRPr kumimoji="1" lang="zh-CN" altLang="en-US"/>
          </a:p>
        </p:txBody>
      </p:sp>
      <p:sp>
        <p:nvSpPr>
          <p:cNvPr id="7" name="标题 1"/>
          <p:cNvSpPr txBox="1"/>
          <p:nvPr/>
        </p:nvSpPr>
        <p:spPr>
          <a:xfrm>
            <a:off x="979261" y="2299884"/>
            <a:ext cx="2325913" cy="2325913"/>
          </a:xfrm>
          <a:prstGeom prst="ellipse">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010670" y="1299682"/>
            <a:ext cx="2263095" cy="4326316"/>
          </a:xfrm>
          <a:prstGeom prst="rect">
            <a:avLst/>
          </a:prstGeom>
          <a:noFill/>
          <a:ln cap="sq">
            <a:noFill/>
          </a:ln>
        </p:spPr>
        <p:txBody>
          <a:bodyPr vert="horz" wrap="square" lIns="91440" tIns="45720" rIns="91440" bIns="45720" rtlCol="0" anchor="ctr"/>
          <a:lstStyle/>
          <a:p>
            <a:pPr algn="ctr"/>
            <a:r>
              <a:rPr kumimoji="1" lang="en-US" altLang="zh-CN" sz="9600">
                <a:ln w="12700">
                  <a:noFill/>
                </a:ln>
                <a:solidFill>
                  <a:schemeClr val="accent1"/>
                </a:solidFill>
                <a:latin typeface="OPPOSans H"/>
                <a:ea typeface="OPPOSans H"/>
                <a:cs typeface="OPPOSans H"/>
              </a:rPr>
              <a:t>05</a:t>
            </a:r>
            <a:endParaRPr kumimoji="1" lang="zh-CN" altLang="en-US"/>
          </a:p>
        </p:txBody>
      </p:sp>
      <p:sp>
        <p:nvSpPr>
          <p:cNvPr id="9" name="标题 1"/>
          <p:cNvSpPr txBox="1"/>
          <p:nvPr/>
        </p:nvSpPr>
        <p:spPr>
          <a:xfrm>
            <a:off x="11045825" y="4326315"/>
            <a:ext cx="1146175" cy="1116542"/>
          </a:xfrm>
          <a:custGeom>
            <a:avLst/>
            <a:gdLst>
              <a:gd name="connsiteX0" fmla="*/ 979714 w 1146175"/>
              <a:gd name="connsiteY0" fmla="*/ 0 h 1116542"/>
              <a:gd name="connsiteX1" fmla="*/ 1079884 w 1146175"/>
              <a:gd name="connsiteY1" fmla="*/ 5058 h 1116542"/>
              <a:gd name="connsiteX2" fmla="*/ 1146175 w 1146175"/>
              <a:gd name="connsiteY2" fmla="*/ 15176 h 1116542"/>
              <a:gd name="connsiteX3" fmla="*/ 1146175 w 1146175"/>
              <a:gd name="connsiteY3" fmla="*/ 384519 h 1116542"/>
              <a:gd name="connsiteX4" fmla="*/ 1104796 w 1146175"/>
              <a:gd name="connsiteY4" fmla="*/ 371675 h 1116542"/>
              <a:gd name="connsiteX5" fmla="*/ 979714 w 1146175"/>
              <a:gd name="connsiteY5" fmla="*/ 359065 h 1116542"/>
              <a:gd name="connsiteX6" fmla="*/ 359065 w 1146175"/>
              <a:gd name="connsiteY6" fmla="*/ 979714 h 1116542"/>
              <a:gd name="connsiteX7" fmla="*/ 371674 w 1146175"/>
              <a:gd name="connsiteY7" fmla="*/ 1104797 h 1116542"/>
              <a:gd name="connsiteX8" fmla="*/ 375320 w 1146175"/>
              <a:gd name="connsiteY8" fmla="*/ 1116542 h 1116542"/>
              <a:gd name="connsiteX9" fmla="*/ 13793 w 1146175"/>
              <a:gd name="connsiteY9" fmla="*/ 1116542 h 1116542"/>
              <a:gd name="connsiteX10" fmla="*/ 0 w 1146175"/>
              <a:gd name="connsiteY10" fmla="*/ 979714 h 1116542"/>
              <a:gd name="connsiteX11" fmla="*/ 979714 w 1146175"/>
              <a:gd name="connsiteY11" fmla="*/ 0 h 1116542"/>
            </a:gdLst>
            <a:ahLst/>
            <a:cxnLst/>
            <a:rect l="l" t="t" r="r" b="b"/>
            <a:pathLst>
              <a:path w="1146175" h="1116542">
                <a:moveTo>
                  <a:pt x="979714" y="0"/>
                </a:moveTo>
                <a:cubicBezTo>
                  <a:pt x="1013532" y="0"/>
                  <a:pt x="1046949" y="1714"/>
                  <a:pt x="1079884" y="5058"/>
                </a:cubicBezTo>
                <a:lnTo>
                  <a:pt x="1146175" y="15176"/>
                </a:lnTo>
                <a:lnTo>
                  <a:pt x="1146175" y="384519"/>
                </a:lnTo>
                <a:lnTo>
                  <a:pt x="1104796" y="371675"/>
                </a:lnTo>
                <a:cubicBezTo>
                  <a:pt x="1064394" y="363407"/>
                  <a:pt x="1022561" y="359065"/>
                  <a:pt x="979714" y="359065"/>
                </a:cubicBezTo>
                <a:cubicBezTo>
                  <a:pt x="636939" y="359065"/>
                  <a:pt x="359065" y="636939"/>
                  <a:pt x="359065" y="979714"/>
                </a:cubicBezTo>
                <a:cubicBezTo>
                  <a:pt x="359065" y="1022561"/>
                  <a:pt x="363407" y="1064394"/>
                  <a:pt x="371674" y="1104797"/>
                </a:cubicBezTo>
                <a:lnTo>
                  <a:pt x="375320" y="1116542"/>
                </a:lnTo>
                <a:lnTo>
                  <a:pt x="13793" y="1116542"/>
                </a:lnTo>
                <a:lnTo>
                  <a:pt x="0" y="979714"/>
                </a:lnTo>
                <a:cubicBezTo>
                  <a:pt x="0" y="438633"/>
                  <a:pt x="438633" y="0"/>
                  <a:pt x="979714" y="0"/>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0" name="图片 9"/>
          <p:cNvPicPr>
            <a:picLocks noChangeAspect="1"/>
          </p:cNvPicPr>
          <p:nvPr/>
        </p:nvPicPr>
        <p:blipFill>
          <a:blip r:embed="rId4">
            <a:alphaModFix/>
          </a:blip>
          <a:srcRect/>
          <a:stretch>
            <a:fillRect/>
          </a:stretch>
        </p:blipFill>
        <p:spPr>
          <a:xfrm>
            <a:off x="9231087" y="3177285"/>
            <a:ext cx="2985444" cy="1572431"/>
          </a:xfrm>
          <a:prstGeom prst="rect">
            <a:avLst/>
          </a:prstGeom>
          <a:noFill/>
          <a:ln cap="sq">
            <a:noFill/>
          </a:ln>
        </p:spPr>
      </p:pic>
      <p:pic>
        <p:nvPicPr>
          <p:cNvPr id="12" name="图片 11">
            <a:extLst>
              <a:ext uri="{FF2B5EF4-FFF2-40B4-BE49-F238E27FC236}">
                <a16:creationId xmlns:a16="http://schemas.microsoft.com/office/drawing/2014/main" id="{55AFD10D-5828-9675-7716-E57E8937C60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09041" y="520422"/>
            <a:ext cx="2376502" cy="534045"/>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6096000" y="2111703"/>
            <a:ext cx="5400000" cy="868680"/>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6096000" y="4284017"/>
            <a:ext cx="5400000" cy="868680"/>
          </a:xfrm>
          <a:prstGeom prst="roundRect">
            <a:avLst>
              <a:gd name="adj" fmla="val 50000"/>
            </a:avLst>
          </a:prstGeom>
          <a:solidFill>
            <a:schemeClr val="bg1"/>
          </a:solidFill>
          <a:ln w="3175" cap="sq">
            <a:solidFill>
              <a:schemeClr val="accent1"/>
            </a:solidFill>
          </a:ln>
          <a:effectLst>
            <a:outerShdw blurRad="190500" sx="102000" sy="102000" algn="ctr" rotWithShape="0">
              <a:schemeClr val="accent1">
                <a:alpha val="10000"/>
              </a:schemeClr>
            </a:outerShdw>
          </a:effectLst>
        </p:spPr>
        <p:txBody>
          <a:bodyPr vert="horz" wrap="square" lIns="91440" tIns="45720" rIns="91440" bIns="45720" rtlCol="0" anchor="t"/>
          <a:lstStyle/>
          <a:p>
            <a:pPr algn="l"/>
            <a:endParaRPr kumimoji="1" lang="zh-CN" altLang="en-US"/>
          </a:p>
        </p:txBody>
      </p:sp>
      <p:sp>
        <p:nvSpPr>
          <p:cNvPr id="6" name="标题 1"/>
          <p:cNvSpPr txBox="1"/>
          <p:nvPr/>
        </p:nvSpPr>
        <p:spPr>
          <a:xfrm>
            <a:off x="6096000" y="3197860"/>
            <a:ext cx="5400000" cy="868680"/>
          </a:xfrm>
          <a:prstGeom prst="roundRect">
            <a:avLst>
              <a:gd name="adj" fmla="val 50000"/>
            </a:avLst>
          </a:prstGeom>
          <a:solidFill>
            <a:schemeClr val="bg1"/>
          </a:solidFill>
          <a:ln w="3175" cap="sq">
            <a:solidFill>
              <a:schemeClr val="accent1"/>
            </a:solidFill>
          </a:ln>
          <a:effectLst>
            <a:outerShdw blurRad="190500" sx="102000" sy="102000" algn="ctr" rotWithShape="0">
              <a:schemeClr val="accent1">
                <a:alpha val="10000"/>
              </a:schemeClr>
            </a:outerShdw>
          </a:effectLst>
        </p:spPr>
        <p:txBody>
          <a:bodyPr vert="horz" wrap="square" lIns="91440" tIns="45720" rIns="91440" bIns="45720" rtlCol="0" anchor="t"/>
          <a:lstStyle/>
          <a:p>
            <a:pPr algn="l"/>
            <a:endParaRPr kumimoji="1" lang="zh-CN" altLang="en-US"/>
          </a:p>
        </p:txBody>
      </p:sp>
      <p:sp>
        <p:nvSpPr>
          <p:cNvPr id="7" name="标题 1"/>
          <p:cNvSpPr txBox="1"/>
          <p:nvPr/>
        </p:nvSpPr>
        <p:spPr>
          <a:xfrm>
            <a:off x="6523892" y="3361099"/>
            <a:ext cx="4660900" cy="254000"/>
          </a:xfrm>
          <a:prstGeom prst="rect">
            <a:avLst/>
          </a:prstGeom>
          <a:noFill/>
          <a:ln>
            <a:noFill/>
          </a:ln>
        </p:spPr>
        <p:txBody>
          <a:bodyPr vert="horz" wrap="square" lIns="0" tIns="0" rIns="0" bIns="0" rtlCol="0" anchor="t">
            <a:spAutoFit/>
          </a:bodyPr>
          <a:lstStyle/>
          <a:p>
            <a:pPr algn="l"/>
            <a:r>
              <a:rPr kumimoji="1" lang="en-US" altLang="zh-CN" sz="1400">
                <a:ln w="12700">
                  <a:noFill/>
                </a:ln>
                <a:solidFill>
                  <a:schemeClr val="tx1">
                    <a:lumMod val="85000"/>
                    <a:lumOff val="15000"/>
                  </a:schemeClr>
                </a:solidFill>
                <a:latin typeface="Source Han Sans"/>
                <a:ea typeface="Source Han Sans"/>
                <a:cs typeface="Source Han Sans"/>
              </a:rPr>
              <a:t>3、数据连接: Tableau可以从多个来源获取数据，包括文件、数据库、云服务等。在实训中，学习如何连接不同的数据源，并跳转到作表中进行分析。</a:t>
            </a:r>
            <a:endParaRPr kumimoji="1" lang="zh-CN" altLang="en-US"/>
          </a:p>
        </p:txBody>
      </p:sp>
      <p:sp>
        <p:nvSpPr>
          <p:cNvPr id="8" name="标题 1"/>
          <p:cNvSpPr txBox="1"/>
          <p:nvPr/>
        </p:nvSpPr>
        <p:spPr>
          <a:xfrm>
            <a:off x="6523892" y="2274943"/>
            <a:ext cx="4660900" cy="457200"/>
          </a:xfrm>
          <a:prstGeom prst="rect">
            <a:avLst/>
          </a:prstGeom>
          <a:noFill/>
          <a:ln>
            <a:noFill/>
          </a:ln>
        </p:spPr>
        <p:txBody>
          <a:bodyPr vert="horz" wrap="square" lIns="0" tIns="0" rIns="0" bIns="0" rtlCol="0" anchor="t">
            <a:spAutoFit/>
          </a:bodyPr>
          <a:lstStyle/>
          <a:p>
            <a:pPr algn="l"/>
            <a:r>
              <a:rPr kumimoji="1" lang="en-US" altLang="zh-CN" sz="1400">
                <a:ln w="12700">
                  <a:noFill/>
                </a:ln>
                <a:solidFill>
                  <a:schemeClr val="bg1"/>
                </a:solidFill>
                <a:latin typeface="Source Han Sans"/>
                <a:ea typeface="Source Han Sans"/>
                <a:cs typeface="Source Han Sans"/>
              </a:rPr>
              <a:t>2、Tableau的下载与安装：通过官网选择需要的版本，注册个人信息后便可下载安装。</a:t>
            </a:r>
            <a:endParaRPr kumimoji="1" lang="zh-CN" altLang="en-US"/>
          </a:p>
        </p:txBody>
      </p:sp>
      <p:sp>
        <p:nvSpPr>
          <p:cNvPr id="9" name="标题 1"/>
          <p:cNvSpPr txBox="1"/>
          <p:nvPr/>
        </p:nvSpPr>
        <p:spPr>
          <a:xfrm>
            <a:off x="6523892" y="4447257"/>
            <a:ext cx="4660900" cy="457200"/>
          </a:xfrm>
          <a:prstGeom prst="rect">
            <a:avLst/>
          </a:prstGeom>
          <a:noFill/>
          <a:ln>
            <a:noFill/>
          </a:ln>
        </p:spPr>
        <p:txBody>
          <a:bodyPr vert="horz" wrap="square" lIns="0" tIns="0" rIns="0" bIns="0" rtlCol="0" anchor="t">
            <a:spAutoFit/>
          </a:bodyPr>
          <a:lstStyle/>
          <a:p>
            <a:pPr algn="l"/>
            <a:r>
              <a:rPr kumimoji="1" lang="en-US" altLang="zh-CN" sz="1400">
                <a:ln w="12700">
                  <a:noFill/>
                </a:ln>
                <a:solidFill>
                  <a:schemeClr val="tx1">
                    <a:lumMod val="85000"/>
                    <a:lumOff val="15000"/>
                  </a:schemeClr>
                </a:solidFill>
                <a:latin typeface="Source Han Sans"/>
                <a:ea typeface="Source Han Sans"/>
                <a:cs typeface="Source Han Sans"/>
              </a:rPr>
              <a:t>4、图表设计：Tableau提供了各种图表类型和样式，可以根据数据的特点选择合适的图表类型。</a:t>
            </a:r>
            <a:endParaRPr kumimoji="1" lang="zh-CN" altLang="en-US"/>
          </a:p>
        </p:txBody>
      </p:sp>
      <p:sp>
        <p:nvSpPr>
          <p:cNvPr id="10" name="标题 1"/>
          <p:cNvSpPr txBox="1"/>
          <p:nvPr/>
        </p:nvSpPr>
        <p:spPr>
          <a:xfrm>
            <a:off x="5587545" y="2371033"/>
            <a:ext cx="350020" cy="350020"/>
          </a:xfrm>
          <a:prstGeom prst="ellipse">
            <a:avLst/>
          </a:prstGeom>
          <a:solidFill>
            <a:schemeClr val="accent1"/>
          </a:solidFill>
          <a:ln w="3175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5587545" y="3457190"/>
            <a:ext cx="350020" cy="350020"/>
          </a:xfrm>
          <a:prstGeom prst="ellipse">
            <a:avLst/>
          </a:prstGeom>
          <a:solidFill>
            <a:schemeClr val="accent1">
              <a:lumMod val="20000"/>
              <a:lumOff val="80000"/>
            </a:schemeClr>
          </a:solidFill>
          <a:ln w="31750" cap="sq">
            <a:noFill/>
            <a:miter/>
          </a:ln>
        </p:spPr>
        <p:txBody>
          <a:bodyPr vert="horz" wrap="square" lIns="91440" tIns="45720" rIns="91440" bIns="45720" rtlCol="0" anchor="ctr"/>
          <a:lstStyle/>
          <a:p>
            <a:pPr algn="ctr"/>
            <a:endParaRPr kumimoji="1" lang="zh-CN" altLang="en-US"/>
          </a:p>
        </p:txBody>
      </p:sp>
      <p:sp>
        <p:nvSpPr>
          <p:cNvPr id="12" name="标题 1"/>
          <p:cNvSpPr txBox="1"/>
          <p:nvPr/>
        </p:nvSpPr>
        <p:spPr>
          <a:xfrm>
            <a:off x="5587545" y="4543347"/>
            <a:ext cx="350020" cy="350020"/>
          </a:xfrm>
          <a:prstGeom prst="ellipse">
            <a:avLst/>
          </a:prstGeom>
          <a:solidFill>
            <a:schemeClr val="accent1">
              <a:lumMod val="20000"/>
              <a:lumOff val="80000"/>
            </a:schemeClr>
          </a:solidFill>
          <a:ln w="31750" cap="sq">
            <a:no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660399" y="2228663"/>
            <a:ext cx="4468949" cy="2807074"/>
          </a:xfrm>
          <a:prstGeom prst="rect">
            <a:avLst/>
          </a:prstGeom>
          <a:noFill/>
          <a:ln>
            <a:noFill/>
          </a:ln>
        </p:spPr>
        <p:txBody>
          <a:bodyPr vert="horz" wrap="square" lIns="0" tIns="0" rIns="0" bIns="0" rtlCol="0" anchor="ctr"/>
          <a:lstStyle/>
          <a:p>
            <a:pPr algn="l"/>
            <a:r>
              <a:rPr kumimoji="1" lang="en-US" altLang="zh-CN" sz="1600">
                <a:ln w="12700">
                  <a:noFill/>
                </a:ln>
                <a:solidFill>
                  <a:schemeClr val="tx1">
                    <a:lumMod val="85000"/>
                    <a:lumOff val="15000"/>
                  </a:schemeClr>
                </a:solidFill>
                <a:latin typeface="Source Han Sans CN Bold"/>
                <a:ea typeface="Source Han Sans CN Bold"/>
                <a:cs typeface="Source Han Sans CN Bold"/>
              </a:rPr>
              <a:t>通过本次课程，可以学习到Tableau数据可视化和分析的知识和技巧：</a:t>
            </a:r>
            <a:endParaRPr kumimoji="1" lang="zh-CN" altLang="en-US"/>
          </a:p>
        </p:txBody>
      </p:sp>
      <p:sp>
        <p:nvSpPr>
          <p:cNvPr id="14" name="标题 1"/>
          <p:cNvSpPr txBox="1"/>
          <p:nvPr/>
        </p:nvSpPr>
        <p:spPr>
          <a:xfrm>
            <a:off x="6096000" y="1032736"/>
            <a:ext cx="5400000" cy="868680"/>
          </a:xfrm>
          <a:prstGeom prst="roundRect">
            <a:avLst>
              <a:gd name="adj" fmla="val 50000"/>
            </a:avLst>
          </a:prstGeom>
          <a:solidFill>
            <a:schemeClr val="bg1"/>
          </a:solidFill>
          <a:ln w="3175" cap="sq">
            <a:solidFill>
              <a:schemeClr val="accent1"/>
            </a:solidFill>
          </a:ln>
          <a:effectLst>
            <a:outerShdw blurRad="190500" sx="102000" sy="102000" algn="ctr" rotWithShape="0">
              <a:schemeClr val="accent1">
                <a:alpha val="10000"/>
              </a:schemeClr>
            </a:outerShdw>
          </a:effectLst>
        </p:spPr>
        <p:txBody>
          <a:bodyPr vert="horz" wrap="square" lIns="91440" tIns="45720" rIns="91440" bIns="45720" rtlCol="0" anchor="t"/>
          <a:lstStyle/>
          <a:p>
            <a:pPr algn="l"/>
            <a:endParaRPr kumimoji="1" lang="zh-CN" altLang="en-US"/>
          </a:p>
        </p:txBody>
      </p:sp>
      <p:sp>
        <p:nvSpPr>
          <p:cNvPr id="15" name="标题 1"/>
          <p:cNvSpPr txBox="1"/>
          <p:nvPr/>
        </p:nvSpPr>
        <p:spPr>
          <a:xfrm>
            <a:off x="6523892" y="1195976"/>
            <a:ext cx="4660900" cy="457200"/>
          </a:xfrm>
          <a:prstGeom prst="rect">
            <a:avLst/>
          </a:prstGeom>
          <a:noFill/>
          <a:ln>
            <a:noFill/>
          </a:ln>
        </p:spPr>
        <p:txBody>
          <a:bodyPr vert="horz" wrap="square" lIns="0" tIns="0" rIns="0" bIns="0" rtlCol="0" anchor="t">
            <a:spAutoFit/>
          </a:bodyPr>
          <a:lstStyle/>
          <a:p>
            <a:pPr algn="l"/>
            <a:r>
              <a:rPr kumimoji="1" lang="en-US" altLang="zh-CN" sz="1400">
                <a:ln w="12700">
                  <a:noFill/>
                </a:ln>
                <a:solidFill>
                  <a:schemeClr val="tx1">
                    <a:lumMod val="85000"/>
                    <a:lumOff val="15000"/>
                  </a:schemeClr>
                </a:solidFill>
                <a:latin typeface="Source Han Sans"/>
                <a:ea typeface="Source Han Sans"/>
                <a:cs typeface="Source Han Sans"/>
              </a:rPr>
              <a:t>1、Tableau的特点：支持多种数据类型、简单易用、智能仪表板和瞬时共享。</a:t>
            </a:r>
            <a:endParaRPr kumimoji="1" lang="zh-CN" altLang="en-US"/>
          </a:p>
        </p:txBody>
      </p:sp>
      <p:sp>
        <p:nvSpPr>
          <p:cNvPr id="16" name="标题 1"/>
          <p:cNvSpPr txBox="1"/>
          <p:nvPr/>
        </p:nvSpPr>
        <p:spPr>
          <a:xfrm>
            <a:off x="5587545" y="1292066"/>
            <a:ext cx="350020" cy="350020"/>
          </a:xfrm>
          <a:prstGeom prst="ellipse">
            <a:avLst/>
          </a:prstGeom>
          <a:solidFill>
            <a:schemeClr val="accent1">
              <a:lumMod val="20000"/>
              <a:lumOff val="80000"/>
            </a:schemeClr>
          </a:solidFill>
          <a:ln w="31750" cap="sq">
            <a:noFill/>
            <a:miter/>
          </a:ln>
        </p:spPr>
        <p:txBody>
          <a:bodyPr vert="horz" wrap="square" lIns="91440" tIns="45720" rIns="91440" bIns="45720" rtlCol="0" anchor="ctr"/>
          <a:lstStyle/>
          <a:p>
            <a:pPr algn="ctr"/>
            <a:endParaRPr kumimoji="1" lang="zh-CN" altLang="en-US"/>
          </a:p>
        </p:txBody>
      </p:sp>
      <p:sp>
        <p:nvSpPr>
          <p:cNvPr id="17" name="标题 1"/>
          <p:cNvSpPr txBox="1"/>
          <p:nvPr/>
        </p:nvSpPr>
        <p:spPr>
          <a:xfrm>
            <a:off x="6096000" y="5331907"/>
            <a:ext cx="5400000" cy="868680"/>
          </a:xfrm>
          <a:prstGeom prst="roundRect">
            <a:avLst>
              <a:gd name="adj" fmla="val 50000"/>
            </a:avLst>
          </a:prstGeom>
          <a:solidFill>
            <a:schemeClr val="bg1"/>
          </a:solidFill>
          <a:ln w="3175" cap="sq">
            <a:solidFill>
              <a:schemeClr val="accent1"/>
            </a:solidFill>
          </a:ln>
          <a:effectLst>
            <a:outerShdw blurRad="190500" sx="102000" sy="102000" algn="ctr" rotWithShape="0">
              <a:schemeClr val="accent1">
                <a:alpha val="10000"/>
              </a:schemeClr>
            </a:outerShdw>
          </a:effectLst>
        </p:spPr>
        <p:txBody>
          <a:bodyPr vert="horz" wrap="square" lIns="91440" tIns="45720" rIns="91440" bIns="45720" rtlCol="0" anchor="t"/>
          <a:lstStyle/>
          <a:p>
            <a:pPr algn="l"/>
            <a:endParaRPr kumimoji="1" lang="zh-CN" altLang="en-US"/>
          </a:p>
        </p:txBody>
      </p:sp>
      <p:sp>
        <p:nvSpPr>
          <p:cNvPr id="18" name="标题 1"/>
          <p:cNvSpPr txBox="1"/>
          <p:nvPr/>
        </p:nvSpPr>
        <p:spPr>
          <a:xfrm>
            <a:off x="6523892" y="5495147"/>
            <a:ext cx="4660900" cy="254000"/>
          </a:xfrm>
          <a:prstGeom prst="rect">
            <a:avLst/>
          </a:prstGeom>
          <a:noFill/>
          <a:ln>
            <a:noFill/>
          </a:ln>
        </p:spPr>
        <p:txBody>
          <a:bodyPr vert="horz" wrap="square" lIns="0" tIns="0" rIns="0" bIns="0" rtlCol="0" anchor="t">
            <a:spAutoFit/>
          </a:bodyPr>
          <a:lstStyle/>
          <a:p>
            <a:pPr algn="l"/>
            <a:r>
              <a:rPr kumimoji="1" lang="en-US" altLang="zh-CN" sz="1400">
                <a:ln w="12700">
                  <a:noFill/>
                </a:ln>
                <a:solidFill>
                  <a:schemeClr val="tx1">
                    <a:lumMod val="85000"/>
                    <a:lumOff val="15000"/>
                  </a:schemeClr>
                </a:solidFill>
                <a:latin typeface="Source Han Sans"/>
                <a:ea typeface="Source Han Sans"/>
                <a:cs typeface="Source Han Sans"/>
              </a:rPr>
              <a:t>5、交互式可视化: Tableau的一个重要特点是可以创建交互式的可视化。通过添加筛选器、标记等，可以使用户更好地与数据进行互动，并深入了解数据的细节。</a:t>
            </a:r>
            <a:endParaRPr kumimoji="1" lang="zh-CN" altLang="en-US"/>
          </a:p>
        </p:txBody>
      </p:sp>
      <p:sp>
        <p:nvSpPr>
          <p:cNvPr id="19" name="标题 1"/>
          <p:cNvSpPr txBox="1"/>
          <p:nvPr/>
        </p:nvSpPr>
        <p:spPr>
          <a:xfrm>
            <a:off x="5587545" y="5591237"/>
            <a:ext cx="350020" cy="350020"/>
          </a:xfrm>
          <a:prstGeom prst="ellipse">
            <a:avLst/>
          </a:prstGeom>
          <a:solidFill>
            <a:schemeClr val="accent1">
              <a:lumMod val="20000"/>
              <a:lumOff val="80000"/>
            </a:schemeClr>
          </a:solidFill>
          <a:ln w="31750" cap="sq">
            <a:noFill/>
            <a:miter/>
          </a:ln>
        </p:spPr>
        <p:txBody>
          <a:bodyPr vert="horz" wrap="square" lIns="91440" tIns="45720" rIns="91440" bIns="45720" rtlCol="0" anchor="ctr"/>
          <a:lstStyle/>
          <a:p>
            <a:pPr algn="ctr"/>
            <a:endParaRPr kumimoji="1" lang="zh-CN" altLang="en-US"/>
          </a:p>
        </p:txBody>
      </p:sp>
      <p:sp>
        <p:nvSpPr>
          <p:cNvPr id="20" name="标题 1"/>
          <p:cNvSpPr txBox="1"/>
          <p:nvPr/>
        </p:nvSpPr>
        <p:spPr>
          <a:xfrm>
            <a:off x="438153" y="454500"/>
            <a:ext cx="6685308" cy="510950"/>
          </a:xfrm>
          <a:prstGeom prst="parallelogram">
            <a:avLst>
              <a:gd name="adj" fmla="val 42948"/>
            </a:avLst>
          </a:prstGeom>
          <a:gradFill>
            <a:gsLst>
              <a:gs pos="0">
                <a:schemeClr val="accent1">
                  <a:lumMod val="20000"/>
                  <a:lumOff val="80000"/>
                </a:schemeClr>
              </a:gs>
              <a:gs pos="89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21" name="标题 1"/>
          <p:cNvSpPr txBox="1"/>
          <p:nvPr/>
        </p:nvSpPr>
        <p:spPr>
          <a:xfrm>
            <a:off x="773150" y="475975"/>
            <a:ext cx="1074575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项目总结</a:t>
            </a:r>
            <a:endParaRPr kumimoji="1" lang="zh-CN" altLang="en-US"/>
          </a:p>
        </p:txBody>
      </p:sp>
      <p:sp>
        <p:nvSpPr>
          <p:cNvPr id="22" name="标题 1"/>
          <p:cNvSpPr txBox="1"/>
          <p:nvPr/>
        </p:nvSpPr>
        <p:spPr>
          <a:xfrm>
            <a:off x="169743" y="-1"/>
            <a:ext cx="603407" cy="965451"/>
          </a:xfrm>
          <a:prstGeom prst="parallelogram">
            <a:avLst>
              <a:gd name="adj" fmla="val 73502"/>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sp>
        <p:nvSpPr>
          <p:cNvPr id="3"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0" y="1636038"/>
            <a:ext cx="12192000" cy="3802743"/>
          </a:xfrm>
          <a:prstGeom prst="rect">
            <a:avLst/>
          </a:prstGeom>
        </p:spPr>
      </p:pic>
      <p:sp>
        <p:nvSpPr>
          <p:cNvPr id="5" name="标题 1"/>
          <p:cNvSpPr txBox="1"/>
          <p:nvPr/>
        </p:nvSpPr>
        <p:spPr>
          <a:xfrm>
            <a:off x="0" y="1640114"/>
            <a:ext cx="12192000" cy="3802743"/>
          </a:xfrm>
          <a:prstGeom prst="rect">
            <a:avLst/>
          </a:prstGeom>
          <a:solidFill>
            <a:schemeClr val="accent1">
              <a:alpha val="95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3705224" y="2175964"/>
            <a:ext cx="7540625" cy="2573752"/>
          </a:xfrm>
          <a:prstGeom prst="rect">
            <a:avLst/>
          </a:prstGeom>
          <a:noFill/>
          <a:ln cap="sq">
            <a:noFill/>
          </a:ln>
        </p:spPr>
        <p:txBody>
          <a:bodyPr vert="horz" wrap="square" lIns="91440" tIns="45720" rIns="91440" bIns="45720" rtlCol="0" anchor="ctr"/>
          <a:lstStyle/>
          <a:p>
            <a:pPr algn="ctr"/>
            <a:r>
              <a:rPr kumimoji="1" lang="en-US" altLang="zh-CN" sz="6000">
                <a:ln w="12700">
                  <a:noFill/>
                </a:ln>
                <a:solidFill>
                  <a:schemeClr val="bg1"/>
                </a:solidFill>
                <a:latin typeface="OPPOSans H"/>
                <a:ea typeface="OPPOSans H"/>
                <a:cs typeface="OPPOSans H"/>
              </a:rPr>
              <a:t>作业练习</a:t>
            </a:r>
            <a:endParaRPr kumimoji="1" lang="zh-CN" altLang="en-US"/>
          </a:p>
        </p:txBody>
      </p:sp>
      <p:sp>
        <p:nvSpPr>
          <p:cNvPr id="7" name="标题 1"/>
          <p:cNvSpPr txBox="1"/>
          <p:nvPr/>
        </p:nvSpPr>
        <p:spPr>
          <a:xfrm>
            <a:off x="979261" y="2299884"/>
            <a:ext cx="2325913" cy="2325913"/>
          </a:xfrm>
          <a:prstGeom prst="ellipse">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010670" y="1299682"/>
            <a:ext cx="2263095" cy="4326316"/>
          </a:xfrm>
          <a:prstGeom prst="rect">
            <a:avLst/>
          </a:prstGeom>
          <a:noFill/>
          <a:ln cap="sq">
            <a:noFill/>
          </a:ln>
        </p:spPr>
        <p:txBody>
          <a:bodyPr vert="horz" wrap="square" lIns="91440" tIns="45720" rIns="91440" bIns="45720" rtlCol="0" anchor="ctr"/>
          <a:lstStyle/>
          <a:p>
            <a:pPr algn="ctr"/>
            <a:r>
              <a:rPr kumimoji="1" lang="en-US" altLang="zh-CN" sz="9600">
                <a:ln w="12700">
                  <a:noFill/>
                </a:ln>
                <a:solidFill>
                  <a:schemeClr val="accent1"/>
                </a:solidFill>
                <a:latin typeface="OPPOSans H"/>
                <a:ea typeface="OPPOSans H"/>
                <a:cs typeface="OPPOSans H"/>
              </a:rPr>
              <a:t>06</a:t>
            </a:r>
            <a:endParaRPr kumimoji="1" lang="zh-CN" altLang="en-US"/>
          </a:p>
        </p:txBody>
      </p:sp>
      <p:sp>
        <p:nvSpPr>
          <p:cNvPr id="9" name="标题 1"/>
          <p:cNvSpPr txBox="1"/>
          <p:nvPr/>
        </p:nvSpPr>
        <p:spPr>
          <a:xfrm>
            <a:off x="11045825" y="4326315"/>
            <a:ext cx="1146175" cy="1116542"/>
          </a:xfrm>
          <a:custGeom>
            <a:avLst/>
            <a:gdLst>
              <a:gd name="connsiteX0" fmla="*/ 979714 w 1146175"/>
              <a:gd name="connsiteY0" fmla="*/ 0 h 1116542"/>
              <a:gd name="connsiteX1" fmla="*/ 1079884 w 1146175"/>
              <a:gd name="connsiteY1" fmla="*/ 5058 h 1116542"/>
              <a:gd name="connsiteX2" fmla="*/ 1146175 w 1146175"/>
              <a:gd name="connsiteY2" fmla="*/ 15176 h 1116542"/>
              <a:gd name="connsiteX3" fmla="*/ 1146175 w 1146175"/>
              <a:gd name="connsiteY3" fmla="*/ 384519 h 1116542"/>
              <a:gd name="connsiteX4" fmla="*/ 1104796 w 1146175"/>
              <a:gd name="connsiteY4" fmla="*/ 371675 h 1116542"/>
              <a:gd name="connsiteX5" fmla="*/ 979714 w 1146175"/>
              <a:gd name="connsiteY5" fmla="*/ 359065 h 1116542"/>
              <a:gd name="connsiteX6" fmla="*/ 359065 w 1146175"/>
              <a:gd name="connsiteY6" fmla="*/ 979714 h 1116542"/>
              <a:gd name="connsiteX7" fmla="*/ 371674 w 1146175"/>
              <a:gd name="connsiteY7" fmla="*/ 1104797 h 1116542"/>
              <a:gd name="connsiteX8" fmla="*/ 375320 w 1146175"/>
              <a:gd name="connsiteY8" fmla="*/ 1116542 h 1116542"/>
              <a:gd name="connsiteX9" fmla="*/ 13793 w 1146175"/>
              <a:gd name="connsiteY9" fmla="*/ 1116542 h 1116542"/>
              <a:gd name="connsiteX10" fmla="*/ 0 w 1146175"/>
              <a:gd name="connsiteY10" fmla="*/ 979714 h 1116542"/>
              <a:gd name="connsiteX11" fmla="*/ 979714 w 1146175"/>
              <a:gd name="connsiteY11" fmla="*/ 0 h 1116542"/>
            </a:gdLst>
            <a:ahLst/>
            <a:cxnLst/>
            <a:rect l="l" t="t" r="r" b="b"/>
            <a:pathLst>
              <a:path w="1146175" h="1116542">
                <a:moveTo>
                  <a:pt x="979714" y="0"/>
                </a:moveTo>
                <a:cubicBezTo>
                  <a:pt x="1013532" y="0"/>
                  <a:pt x="1046949" y="1714"/>
                  <a:pt x="1079884" y="5058"/>
                </a:cubicBezTo>
                <a:lnTo>
                  <a:pt x="1146175" y="15176"/>
                </a:lnTo>
                <a:lnTo>
                  <a:pt x="1146175" y="384519"/>
                </a:lnTo>
                <a:lnTo>
                  <a:pt x="1104796" y="371675"/>
                </a:lnTo>
                <a:cubicBezTo>
                  <a:pt x="1064394" y="363407"/>
                  <a:pt x="1022561" y="359065"/>
                  <a:pt x="979714" y="359065"/>
                </a:cubicBezTo>
                <a:cubicBezTo>
                  <a:pt x="636939" y="359065"/>
                  <a:pt x="359065" y="636939"/>
                  <a:pt x="359065" y="979714"/>
                </a:cubicBezTo>
                <a:cubicBezTo>
                  <a:pt x="359065" y="1022561"/>
                  <a:pt x="363407" y="1064394"/>
                  <a:pt x="371674" y="1104797"/>
                </a:cubicBezTo>
                <a:lnTo>
                  <a:pt x="375320" y="1116542"/>
                </a:lnTo>
                <a:lnTo>
                  <a:pt x="13793" y="1116542"/>
                </a:lnTo>
                <a:lnTo>
                  <a:pt x="0" y="979714"/>
                </a:lnTo>
                <a:cubicBezTo>
                  <a:pt x="0" y="438633"/>
                  <a:pt x="438633" y="0"/>
                  <a:pt x="979714" y="0"/>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0" name="图片 9"/>
          <p:cNvPicPr>
            <a:picLocks noChangeAspect="1"/>
          </p:cNvPicPr>
          <p:nvPr/>
        </p:nvPicPr>
        <p:blipFill>
          <a:blip r:embed="rId4">
            <a:alphaModFix/>
          </a:blip>
          <a:srcRect/>
          <a:stretch>
            <a:fillRect/>
          </a:stretch>
        </p:blipFill>
        <p:spPr>
          <a:xfrm>
            <a:off x="9231087" y="3177285"/>
            <a:ext cx="2985444" cy="1572431"/>
          </a:xfrm>
          <a:prstGeom prst="rect">
            <a:avLst/>
          </a:prstGeom>
          <a:noFill/>
          <a:ln cap="sq">
            <a:noFill/>
          </a:ln>
        </p:spPr>
      </p:pic>
      <p:pic>
        <p:nvPicPr>
          <p:cNvPr id="12" name="图片 11">
            <a:extLst>
              <a:ext uri="{FF2B5EF4-FFF2-40B4-BE49-F238E27FC236}">
                <a16:creationId xmlns:a16="http://schemas.microsoft.com/office/drawing/2014/main" id="{45884E28-8179-5354-C894-3D1FFF3A21B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09041" y="520422"/>
            <a:ext cx="2376502" cy="534045"/>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2757004" y="2009343"/>
            <a:ext cx="6665292" cy="180000"/>
          </a:xfrm>
          <a:prstGeom prst="roundRect">
            <a:avLst>
              <a:gd name="adj" fmla="val 50000"/>
            </a:avLst>
          </a:prstGeom>
          <a:solidFill>
            <a:schemeClr val="accent1">
              <a:lumMod val="40000"/>
              <a:lumOff val="60000"/>
              <a:alpha val="50000"/>
            </a:schemeClr>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2757004" y="1433665"/>
            <a:ext cx="6665292" cy="678643"/>
          </a:xfrm>
          <a:prstGeom prst="rect">
            <a:avLst/>
          </a:prstGeom>
          <a:noFill/>
          <a:ln>
            <a:noFill/>
          </a:ln>
        </p:spPr>
        <p:txBody>
          <a:bodyPr vert="horz" wrap="square" lIns="0" tIns="0" rIns="0" bIns="0" rtlCol="0" anchor="b"/>
          <a:lstStyle/>
          <a:p>
            <a:pPr algn="ctr"/>
            <a:r>
              <a:rPr kumimoji="1" lang="en-US" altLang="zh-CN" sz="1600">
                <a:ln w="12700">
                  <a:noFill/>
                </a:ln>
                <a:solidFill>
                  <a:schemeClr val="tx1">
                    <a:lumMod val="85000"/>
                    <a:lumOff val="15000"/>
                  </a:schemeClr>
                </a:solidFill>
                <a:latin typeface="Source Han Sans CN Bold"/>
                <a:ea typeface="Source Han Sans CN Bold"/>
                <a:cs typeface="Source Han Sans CN Bold"/>
              </a:rPr>
              <a:t>使用Tableau对奥运会数据集（summer_olympics_2012_data）进行可视化分析展示，分析展示内容包括：</a:t>
            </a:r>
            <a:endParaRPr kumimoji="1" lang="zh-CN" altLang="en-US"/>
          </a:p>
        </p:txBody>
      </p:sp>
      <p:cxnSp>
        <p:nvCxnSpPr>
          <p:cNvPr id="6" name="标题 1"/>
          <p:cNvCxnSpPr/>
          <p:nvPr/>
        </p:nvCxnSpPr>
        <p:spPr>
          <a:xfrm>
            <a:off x="1848000" y="3816849"/>
            <a:ext cx="8496000" cy="0"/>
          </a:xfrm>
          <a:prstGeom prst="line">
            <a:avLst/>
          </a:prstGeom>
          <a:noFill/>
          <a:ln w="25400" cap="sq">
            <a:solidFill>
              <a:schemeClr val="accent1">
                <a:alpha val="50000"/>
              </a:schemeClr>
            </a:solidFill>
            <a:miter/>
          </a:ln>
        </p:spPr>
      </p:cxnSp>
      <p:sp>
        <p:nvSpPr>
          <p:cNvPr id="7" name="标题 1"/>
          <p:cNvSpPr txBox="1"/>
          <p:nvPr/>
        </p:nvSpPr>
        <p:spPr>
          <a:xfrm rot="8113744">
            <a:off x="1427582" y="2626490"/>
            <a:ext cx="792000" cy="792000"/>
          </a:xfrm>
          <a:prstGeom prst="teardrop">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751582" y="3744848"/>
            <a:ext cx="144000" cy="144000"/>
          </a:xfrm>
          <a:prstGeom prst="ellipse">
            <a:avLst/>
          </a:prstGeom>
          <a:solidFill>
            <a:schemeClr val="bg1"/>
          </a:solidFill>
          <a:ln w="25400" cap="sq">
            <a:solidFill>
              <a:schemeClr val="accent1"/>
            </a:solid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660400" y="4051181"/>
            <a:ext cx="2326364" cy="1779554"/>
          </a:xfrm>
          <a:prstGeom prst="rect">
            <a:avLst/>
          </a:prstGeom>
          <a:noFill/>
          <a:ln>
            <a:noFill/>
          </a:ln>
        </p:spPr>
        <p:txBody>
          <a:bodyPr vert="horz" wrap="square" lIns="0" tIns="0" rIns="0" bIns="0" rtlCol="0" anchor="t"/>
          <a:lstStyle/>
          <a:p>
            <a:pPr algn="ctr"/>
            <a:r>
              <a:rPr kumimoji="1" lang="en-US" altLang="zh-CN" sz="1400">
                <a:ln w="12700">
                  <a:noFill/>
                </a:ln>
                <a:solidFill>
                  <a:schemeClr val="tx1">
                    <a:lumMod val="85000"/>
                    <a:lumOff val="15000"/>
                  </a:schemeClr>
                </a:solidFill>
                <a:latin typeface="Source Han Sans"/>
                <a:ea typeface="Source Han Sans"/>
                <a:cs typeface="Source Han Sans"/>
              </a:rPr>
              <a:t>1、各国家获奖排行榜。</a:t>
            </a:r>
            <a:endParaRPr kumimoji="1" lang="zh-CN" altLang="en-US"/>
          </a:p>
        </p:txBody>
      </p:sp>
      <p:sp>
        <p:nvSpPr>
          <p:cNvPr id="10" name="标题 1"/>
          <p:cNvSpPr txBox="1"/>
          <p:nvPr/>
        </p:nvSpPr>
        <p:spPr>
          <a:xfrm>
            <a:off x="1412965" y="2837824"/>
            <a:ext cx="821234" cy="369332"/>
          </a:xfrm>
          <a:prstGeom prst="rect">
            <a:avLst/>
          </a:prstGeom>
          <a:noFill/>
          <a:ln>
            <a:noFill/>
          </a:ln>
        </p:spPr>
        <p:txBody>
          <a:bodyPr vert="horz" wrap="square" lIns="0" tIns="0" rIns="0" bIns="0" rtlCol="0" anchor="t"/>
          <a:lstStyle/>
          <a:p>
            <a:pPr algn="ctr"/>
            <a:r>
              <a:rPr kumimoji="1" lang="en-US" altLang="zh-CN" sz="2400">
                <a:ln w="12700">
                  <a:noFill/>
                </a:ln>
                <a:solidFill>
                  <a:schemeClr val="accent2">
                    <a:lumMod val="20000"/>
                    <a:lumOff val="80000"/>
                  </a:schemeClr>
                </a:solidFill>
                <a:latin typeface="OPPOSans R"/>
                <a:ea typeface="OPPOSans R"/>
                <a:cs typeface="OPPOSans R"/>
              </a:rPr>
              <a:t>01</a:t>
            </a:r>
            <a:endParaRPr kumimoji="1" lang="zh-CN" altLang="en-US"/>
          </a:p>
        </p:txBody>
      </p:sp>
      <p:sp>
        <p:nvSpPr>
          <p:cNvPr id="11" name="标题 1"/>
          <p:cNvSpPr txBox="1"/>
          <p:nvPr/>
        </p:nvSpPr>
        <p:spPr>
          <a:xfrm rot="8113744">
            <a:off x="4271627" y="2626490"/>
            <a:ext cx="792000" cy="792000"/>
          </a:xfrm>
          <a:prstGeom prst="teardrop">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sp>
        <p:nvSpPr>
          <p:cNvPr id="12" name="标题 1"/>
          <p:cNvSpPr txBox="1"/>
          <p:nvPr/>
        </p:nvSpPr>
        <p:spPr>
          <a:xfrm>
            <a:off x="4595627" y="3744848"/>
            <a:ext cx="144000" cy="144000"/>
          </a:xfrm>
          <a:prstGeom prst="ellipse">
            <a:avLst/>
          </a:prstGeom>
          <a:solidFill>
            <a:schemeClr val="bg1"/>
          </a:solidFill>
          <a:ln w="25400" cap="sq">
            <a:solidFill>
              <a:schemeClr val="accent2"/>
            </a:solid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3504445" y="4051181"/>
            <a:ext cx="2326364" cy="1779554"/>
          </a:xfrm>
          <a:prstGeom prst="rect">
            <a:avLst/>
          </a:prstGeom>
          <a:noFill/>
          <a:ln>
            <a:noFill/>
          </a:ln>
        </p:spPr>
        <p:txBody>
          <a:bodyPr vert="horz" wrap="square" lIns="0" tIns="0" rIns="0" bIns="0" rtlCol="0" anchor="t"/>
          <a:lstStyle/>
          <a:p>
            <a:pPr algn="ctr"/>
            <a:r>
              <a:rPr kumimoji="1" lang="en-US" altLang="zh-CN" sz="1400">
                <a:ln w="12700">
                  <a:noFill/>
                </a:ln>
                <a:solidFill>
                  <a:schemeClr val="tx1">
                    <a:lumMod val="85000"/>
                    <a:lumOff val="15000"/>
                  </a:schemeClr>
                </a:solidFill>
                <a:latin typeface="Source Han Sans"/>
                <a:ea typeface="Source Han Sans"/>
                <a:cs typeface="Source Han Sans"/>
              </a:rPr>
              <a:t>2、运动员获奖排行榜。</a:t>
            </a:r>
            <a:endParaRPr kumimoji="1" lang="zh-CN" altLang="en-US"/>
          </a:p>
        </p:txBody>
      </p:sp>
      <p:sp>
        <p:nvSpPr>
          <p:cNvPr id="14" name="标题 1"/>
          <p:cNvSpPr txBox="1"/>
          <p:nvPr/>
        </p:nvSpPr>
        <p:spPr>
          <a:xfrm>
            <a:off x="4257010" y="2837824"/>
            <a:ext cx="821234" cy="369332"/>
          </a:xfrm>
          <a:prstGeom prst="rect">
            <a:avLst/>
          </a:prstGeom>
          <a:noFill/>
          <a:ln>
            <a:noFill/>
          </a:ln>
        </p:spPr>
        <p:txBody>
          <a:bodyPr vert="horz" wrap="square" lIns="0" tIns="0" rIns="0" bIns="0" rtlCol="0" anchor="t"/>
          <a:lstStyle/>
          <a:p>
            <a:pPr algn="ctr"/>
            <a:r>
              <a:rPr kumimoji="1" lang="en-US" altLang="zh-CN" sz="2400">
                <a:ln w="12700">
                  <a:noFill/>
                </a:ln>
                <a:solidFill>
                  <a:schemeClr val="accent2">
                    <a:lumMod val="20000"/>
                    <a:lumOff val="80000"/>
                  </a:schemeClr>
                </a:solidFill>
                <a:latin typeface="OPPOSans R"/>
                <a:ea typeface="OPPOSans R"/>
                <a:cs typeface="OPPOSans R"/>
              </a:rPr>
              <a:t>02</a:t>
            </a:r>
            <a:endParaRPr kumimoji="1" lang="zh-CN" altLang="en-US"/>
          </a:p>
        </p:txBody>
      </p:sp>
      <p:sp>
        <p:nvSpPr>
          <p:cNvPr id="15" name="标题 1"/>
          <p:cNvSpPr txBox="1"/>
          <p:nvPr/>
        </p:nvSpPr>
        <p:spPr>
          <a:xfrm rot="8113744">
            <a:off x="7115672" y="2626490"/>
            <a:ext cx="792000" cy="792000"/>
          </a:xfrm>
          <a:prstGeom prst="teardrop">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6" name="标题 1"/>
          <p:cNvSpPr txBox="1"/>
          <p:nvPr/>
        </p:nvSpPr>
        <p:spPr>
          <a:xfrm>
            <a:off x="7439672" y="3744848"/>
            <a:ext cx="144000" cy="144000"/>
          </a:xfrm>
          <a:prstGeom prst="ellipse">
            <a:avLst/>
          </a:prstGeom>
          <a:solidFill>
            <a:schemeClr val="bg1"/>
          </a:solidFill>
          <a:ln w="25400" cap="sq">
            <a:solidFill>
              <a:schemeClr val="accent1"/>
            </a:solidFill>
            <a:miter/>
          </a:ln>
        </p:spPr>
        <p:txBody>
          <a:bodyPr vert="horz" wrap="square" lIns="91440" tIns="45720" rIns="91440" bIns="45720" rtlCol="0" anchor="ctr"/>
          <a:lstStyle/>
          <a:p>
            <a:pPr algn="ctr"/>
            <a:endParaRPr kumimoji="1" lang="zh-CN" altLang="en-US"/>
          </a:p>
        </p:txBody>
      </p:sp>
      <p:sp>
        <p:nvSpPr>
          <p:cNvPr id="17" name="标题 1"/>
          <p:cNvSpPr txBox="1"/>
          <p:nvPr/>
        </p:nvSpPr>
        <p:spPr>
          <a:xfrm>
            <a:off x="6348490" y="4051181"/>
            <a:ext cx="2326364" cy="1779554"/>
          </a:xfrm>
          <a:prstGeom prst="rect">
            <a:avLst/>
          </a:prstGeom>
          <a:noFill/>
          <a:ln>
            <a:noFill/>
          </a:ln>
        </p:spPr>
        <p:txBody>
          <a:bodyPr vert="horz" wrap="square" lIns="0" tIns="0" rIns="0" bIns="0" rtlCol="0" anchor="t"/>
          <a:lstStyle/>
          <a:p>
            <a:pPr algn="ctr"/>
            <a:r>
              <a:rPr kumimoji="1" lang="en-US" altLang="zh-CN" sz="1400">
                <a:ln w="12700">
                  <a:noFill/>
                </a:ln>
                <a:solidFill>
                  <a:schemeClr val="tx1">
                    <a:lumMod val="85000"/>
                    <a:lumOff val="15000"/>
                  </a:schemeClr>
                </a:solidFill>
                <a:latin typeface="Source Han Sans"/>
                <a:ea typeface="Source Han Sans"/>
                <a:cs typeface="Source Han Sans"/>
              </a:rPr>
              <a:t>3、奥运会参赛运动员的性别占比。</a:t>
            </a:r>
            <a:endParaRPr kumimoji="1" lang="zh-CN" altLang="en-US"/>
          </a:p>
        </p:txBody>
      </p:sp>
      <p:sp>
        <p:nvSpPr>
          <p:cNvPr id="18" name="标题 1"/>
          <p:cNvSpPr txBox="1"/>
          <p:nvPr/>
        </p:nvSpPr>
        <p:spPr>
          <a:xfrm>
            <a:off x="7101055" y="2837824"/>
            <a:ext cx="821234" cy="369332"/>
          </a:xfrm>
          <a:prstGeom prst="rect">
            <a:avLst/>
          </a:prstGeom>
          <a:noFill/>
          <a:ln>
            <a:noFill/>
          </a:ln>
        </p:spPr>
        <p:txBody>
          <a:bodyPr vert="horz" wrap="square" lIns="0" tIns="0" rIns="0" bIns="0" rtlCol="0" anchor="t"/>
          <a:lstStyle/>
          <a:p>
            <a:pPr algn="ctr"/>
            <a:r>
              <a:rPr kumimoji="1" lang="en-US" altLang="zh-CN" sz="2400">
                <a:ln w="12700">
                  <a:noFill/>
                </a:ln>
                <a:solidFill>
                  <a:schemeClr val="accent2">
                    <a:lumMod val="20000"/>
                    <a:lumOff val="80000"/>
                  </a:schemeClr>
                </a:solidFill>
                <a:latin typeface="OPPOSans R"/>
                <a:ea typeface="OPPOSans R"/>
                <a:cs typeface="OPPOSans R"/>
              </a:rPr>
              <a:t>03</a:t>
            </a:r>
            <a:endParaRPr kumimoji="1" lang="zh-CN" altLang="en-US"/>
          </a:p>
        </p:txBody>
      </p:sp>
      <p:sp>
        <p:nvSpPr>
          <p:cNvPr id="19" name="标题 1"/>
          <p:cNvSpPr txBox="1"/>
          <p:nvPr/>
        </p:nvSpPr>
        <p:spPr>
          <a:xfrm rot="8113744">
            <a:off x="9959718" y="2626490"/>
            <a:ext cx="792000" cy="792000"/>
          </a:xfrm>
          <a:prstGeom prst="teardrop">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sp>
        <p:nvSpPr>
          <p:cNvPr id="20" name="标题 1"/>
          <p:cNvSpPr txBox="1"/>
          <p:nvPr/>
        </p:nvSpPr>
        <p:spPr>
          <a:xfrm>
            <a:off x="10283718" y="3744848"/>
            <a:ext cx="144000" cy="144000"/>
          </a:xfrm>
          <a:prstGeom prst="ellipse">
            <a:avLst/>
          </a:prstGeom>
          <a:solidFill>
            <a:schemeClr val="bg1"/>
          </a:solidFill>
          <a:ln w="25400" cap="sq">
            <a:solidFill>
              <a:schemeClr val="accent2"/>
            </a:solidFill>
            <a:miter/>
          </a:ln>
        </p:spPr>
        <p:txBody>
          <a:bodyPr vert="horz" wrap="square" lIns="91440" tIns="45720" rIns="91440" bIns="45720" rtlCol="0" anchor="ctr"/>
          <a:lstStyle/>
          <a:p>
            <a:pPr algn="ctr"/>
            <a:endParaRPr kumimoji="1" lang="zh-CN" altLang="en-US"/>
          </a:p>
        </p:txBody>
      </p:sp>
      <p:sp>
        <p:nvSpPr>
          <p:cNvPr id="21" name="标题 1"/>
          <p:cNvSpPr txBox="1"/>
          <p:nvPr/>
        </p:nvSpPr>
        <p:spPr>
          <a:xfrm>
            <a:off x="9192536" y="4051181"/>
            <a:ext cx="2326364" cy="1779554"/>
          </a:xfrm>
          <a:prstGeom prst="rect">
            <a:avLst/>
          </a:prstGeom>
          <a:noFill/>
          <a:ln>
            <a:noFill/>
          </a:ln>
        </p:spPr>
        <p:txBody>
          <a:bodyPr vert="horz" wrap="square" lIns="0" tIns="0" rIns="0" bIns="0" rtlCol="0" anchor="t"/>
          <a:lstStyle/>
          <a:p>
            <a:pPr algn="ctr"/>
            <a:r>
              <a:rPr kumimoji="1" lang="en-US" altLang="zh-CN" sz="1400">
                <a:ln w="12700">
                  <a:noFill/>
                </a:ln>
                <a:solidFill>
                  <a:schemeClr val="tx1">
                    <a:lumMod val="85000"/>
                    <a:lumOff val="15000"/>
                  </a:schemeClr>
                </a:solidFill>
                <a:latin typeface="Source Han Sans"/>
                <a:ea typeface="Source Han Sans"/>
                <a:cs typeface="Source Han Sans"/>
              </a:rPr>
              <a:t>4、中国运动员获奖排行榜。</a:t>
            </a:r>
            <a:endParaRPr kumimoji="1" lang="zh-CN" altLang="en-US"/>
          </a:p>
        </p:txBody>
      </p:sp>
      <p:sp>
        <p:nvSpPr>
          <p:cNvPr id="22" name="标题 1"/>
          <p:cNvSpPr txBox="1"/>
          <p:nvPr/>
        </p:nvSpPr>
        <p:spPr>
          <a:xfrm>
            <a:off x="9945101" y="2837824"/>
            <a:ext cx="821234" cy="369332"/>
          </a:xfrm>
          <a:prstGeom prst="rect">
            <a:avLst/>
          </a:prstGeom>
          <a:noFill/>
          <a:ln>
            <a:noFill/>
          </a:ln>
        </p:spPr>
        <p:txBody>
          <a:bodyPr vert="horz" wrap="square" lIns="0" tIns="0" rIns="0" bIns="0" rtlCol="0" anchor="t"/>
          <a:lstStyle/>
          <a:p>
            <a:pPr algn="ctr"/>
            <a:r>
              <a:rPr kumimoji="1" lang="en-US" altLang="zh-CN" sz="2400">
                <a:ln w="12700">
                  <a:noFill/>
                </a:ln>
                <a:solidFill>
                  <a:schemeClr val="accent2">
                    <a:lumMod val="20000"/>
                    <a:lumOff val="80000"/>
                  </a:schemeClr>
                </a:solidFill>
                <a:latin typeface="OPPOSans R"/>
                <a:ea typeface="OPPOSans R"/>
                <a:cs typeface="OPPOSans R"/>
              </a:rPr>
              <a:t>04</a:t>
            </a:r>
            <a:endParaRPr kumimoji="1" lang="zh-CN" altLang="en-US"/>
          </a:p>
        </p:txBody>
      </p:sp>
      <p:sp>
        <p:nvSpPr>
          <p:cNvPr id="23" name="标题 1"/>
          <p:cNvSpPr txBox="1"/>
          <p:nvPr/>
        </p:nvSpPr>
        <p:spPr>
          <a:xfrm>
            <a:off x="438153" y="454500"/>
            <a:ext cx="6685308" cy="510950"/>
          </a:xfrm>
          <a:prstGeom prst="parallelogram">
            <a:avLst>
              <a:gd name="adj" fmla="val 42948"/>
            </a:avLst>
          </a:prstGeom>
          <a:gradFill>
            <a:gsLst>
              <a:gs pos="0">
                <a:schemeClr val="accent1">
                  <a:lumMod val="20000"/>
                  <a:lumOff val="80000"/>
                </a:schemeClr>
              </a:gs>
              <a:gs pos="89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24" name="标题 1"/>
          <p:cNvSpPr txBox="1"/>
          <p:nvPr/>
        </p:nvSpPr>
        <p:spPr>
          <a:xfrm>
            <a:off x="773150" y="475975"/>
            <a:ext cx="1074575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作业练习</a:t>
            </a:r>
            <a:endParaRPr kumimoji="1" lang="zh-CN" altLang="en-US"/>
          </a:p>
        </p:txBody>
      </p:sp>
      <p:sp>
        <p:nvSpPr>
          <p:cNvPr id="25" name="标题 1"/>
          <p:cNvSpPr txBox="1"/>
          <p:nvPr/>
        </p:nvSpPr>
        <p:spPr>
          <a:xfrm>
            <a:off x="169743" y="-1"/>
            <a:ext cx="603407" cy="965451"/>
          </a:xfrm>
          <a:prstGeom prst="parallelogram">
            <a:avLst>
              <a:gd name="adj" fmla="val 73502"/>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pic>
        <p:nvPicPr>
          <p:cNvPr id="3" name="图片 2"/>
          <p:cNvPicPr>
            <a:picLocks noChangeAspect="1"/>
          </p:cNvPicPr>
          <p:nvPr/>
        </p:nvPicPr>
        <p:blipFill>
          <a:blip r:embed="rId3">
            <a:alphaModFix/>
          </a:blip>
          <a:srcRect/>
          <a:stretch>
            <a:fillRect/>
          </a:stretch>
        </p:blipFill>
        <p:spPr>
          <a:xfrm>
            <a:off x="0" y="-1"/>
            <a:ext cx="12192000" cy="5698671"/>
          </a:xfrm>
          <a:prstGeom prst="rect">
            <a:avLst/>
          </a:prstGeom>
          <a:noFill/>
          <a:ln>
            <a:noFill/>
          </a:ln>
        </p:spPr>
      </p:pic>
      <p:sp>
        <p:nvSpPr>
          <p:cNvPr id="4" name="标题 1"/>
          <p:cNvSpPr txBox="1"/>
          <p:nvPr/>
        </p:nvSpPr>
        <p:spPr>
          <a:xfrm>
            <a:off x="0" y="0"/>
            <a:ext cx="12192000" cy="5698670"/>
          </a:xfrm>
          <a:custGeom>
            <a:avLst/>
            <a:gdLst>
              <a:gd name="connsiteX0" fmla="*/ 0 w 12192000"/>
              <a:gd name="connsiteY0" fmla="*/ 0 h 5486400"/>
              <a:gd name="connsiteX1" fmla="*/ 12192000 w 12192000"/>
              <a:gd name="connsiteY1" fmla="*/ 0 h 5486400"/>
              <a:gd name="connsiteX2" fmla="*/ 12192000 w 12192000"/>
              <a:gd name="connsiteY2" fmla="*/ 5152108 h 5486400"/>
              <a:gd name="connsiteX3" fmla="*/ 6462192 w 12192000"/>
              <a:gd name="connsiteY3" fmla="*/ 5152108 h 5486400"/>
              <a:gd name="connsiteX4" fmla="*/ 6103440 w 12192000"/>
              <a:gd name="connsiteY4" fmla="*/ 5444499 h 5486400"/>
              <a:gd name="connsiteX5" fmla="*/ 6099216 w 12192000"/>
              <a:gd name="connsiteY5" fmla="*/ 5486400 h 5486400"/>
              <a:gd name="connsiteX6" fmla="*/ 6092785 w 12192000"/>
              <a:gd name="connsiteY6" fmla="*/ 5486400 h 5486400"/>
              <a:gd name="connsiteX7" fmla="*/ 6088560 w 12192000"/>
              <a:gd name="connsiteY7" fmla="*/ 5444499 h 5486400"/>
              <a:gd name="connsiteX8" fmla="*/ 5729809 w 12192000"/>
              <a:gd name="connsiteY8" fmla="*/ 5152108 h 5486400"/>
              <a:gd name="connsiteX9" fmla="*/ 0 w 12192000"/>
              <a:gd name="connsiteY9" fmla="*/ 5152108 h 5486400"/>
            </a:gdLst>
            <a:ahLst/>
            <a:cxnLst/>
            <a:rect l="l" t="t" r="r" b="b"/>
            <a:pathLst>
              <a:path w="12192000" h="5486400">
                <a:moveTo>
                  <a:pt x="0" y="0"/>
                </a:moveTo>
                <a:lnTo>
                  <a:pt x="12192000" y="0"/>
                </a:lnTo>
                <a:lnTo>
                  <a:pt x="12192000" y="5152108"/>
                </a:lnTo>
                <a:lnTo>
                  <a:pt x="6462192" y="5152108"/>
                </a:lnTo>
                <a:cubicBezTo>
                  <a:pt x="6285230" y="5152108"/>
                  <a:pt x="6137586" y="5277632"/>
                  <a:pt x="6103440" y="5444499"/>
                </a:cubicBezTo>
                <a:lnTo>
                  <a:pt x="6099216" y="5486400"/>
                </a:lnTo>
                <a:lnTo>
                  <a:pt x="6092785" y="5486400"/>
                </a:lnTo>
                <a:lnTo>
                  <a:pt x="6088560" y="5444499"/>
                </a:lnTo>
                <a:cubicBezTo>
                  <a:pt x="6054415" y="5277632"/>
                  <a:pt x="5906771" y="5152108"/>
                  <a:pt x="5729809" y="5152108"/>
                </a:cubicBezTo>
                <a:lnTo>
                  <a:pt x="0" y="5152108"/>
                </a:lnTo>
                <a:close/>
              </a:path>
            </a:pathLst>
          </a:custGeom>
          <a:solidFill>
            <a:schemeClr val="accent1">
              <a:alpha val="94000"/>
            </a:schemeClr>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595540" y="1562087"/>
            <a:ext cx="11000921" cy="3064072"/>
          </a:xfrm>
          <a:prstGeom prst="rect">
            <a:avLst/>
          </a:prstGeom>
          <a:noFill/>
          <a:ln cap="sq">
            <a:noFill/>
          </a:ln>
        </p:spPr>
        <p:txBody>
          <a:bodyPr vert="horz" wrap="square" lIns="91440" tIns="45720" rIns="91440" bIns="45720" rtlCol="0" anchor="ctr"/>
          <a:lstStyle/>
          <a:p>
            <a:pPr algn="ctr"/>
            <a:r>
              <a:rPr kumimoji="1" lang="en-US" altLang="zh-CN" sz="7100">
                <a:ln w="12700">
                  <a:noFill/>
                </a:ln>
                <a:solidFill>
                  <a:schemeClr val="bg1"/>
                </a:solidFill>
                <a:latin typeface="OPPOSans H"/>
                <a:ea typeface="OPPOSans H"/>
                <a:cs typeface="OPPOSans H"/>
              </a:rPr>
              <a:t>谢谢大家</a:t>
            </a:r>
            <a:endParaRPr kumimoji="1" lang="zh-CN" altLang="en-US"/>
          </a:p>
        </p:txBody>
      </p:sp>
      <p:sp>
        <p:nvSpPr>
          <p:cNvPr id="6" name="标题 1"/>
          <p:cNvSpPr txBox="1"/>
          <p:nvPr/>
        </p:nvSpPr>
        <p:spPr>
          <a:xfrm>
            <a:off x="3707493" y="5792998"/>
            <a:ext cx="2133600" cy="400110"/>
          </a:xfrm>
          <a:prstGeom prst="rect">
            <a:avLst/>
          </a:prstGeom>
          <a:noFill/>
          <a:ln cap="sq">
            <a:noFill/>
          </a:ln>
        </p:spPr>
        <p:txBody>
          <a:bodyPr vert="horz" wrap="square" lIns="91440" tIns="45720" rIns="91440" bIns="45720" rtlCol="0" anchor="t"/>
          <a:lstStyle/>
          <a:p>
            <a:pPr algn="l"/>
            <a:r>
              <a:rPr kumimoji="1" lang="zh-CN" altLang="en-US" sz="2000" dirty="0">
                <a:ln w="12700">
                  <a:noFill/>
                </a:ln>
                <a:solidFill>
                  <a:schemeClr val="tx1">
                    <a:lumMod val="75000"/>
                    <a:lumOff val="25000"/>
                  </a:schemeClr>
                </a:solidFill>
                <a:latin typeface="OPPOSans R"/>
                <a:ea typeface="OPPOSans R"/>
                <a:cs typeface="OPPOSans R"/>
              </a:rPr>
              <a:t>教学管理部</a:t>
            </a:r>
            <a:endParaRPr kumimoji="1" lang="zh-CN" altLang="en-US" dirty="0"/>
          </a:p>
        </p:txBody>
      </p:sp>
      <p:sp>
        <p:nvSpPr>
          <p:cNvPr id="7" name="标题 1"/>
          <p:cNvSpPr txBox="1"/>
          <p:nvPr/>
        </p:nvSpPr>
        <p:spPr>
          <a:xfrm>
            <a:off x="3497943" y="5916853"/>
            <a:ext cx="152400" cy="1524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6842578" y="5792998"/>
            <a:ext cx="2133600" cy="345440"/>
          </a:xfrm>
          <a:prstGeom prst="rect">
            <a:avLst/>
          </a:prstGeom>
          <a:noFill/>
          <a:ln cap="sq">
            <a:noFill/>
          </a:ln>
        </p:spPr>
        <p:txBody>
          <a:bodyPr vert="horz" wrap="square" lIns="91440" tIns="45720" rIns="91440" bIns="45720" rtlCol="0" anchor="t"/>
          <a:lstStyle/>
          <a:p>
            <a:pPr algn="l"/>
            <a:r>
              <a:rPr kumimoji="1" lang="en-US" altLang="zh-CN" sz="2000" dirty="0">
                <a:ln w="12700">
                  <a:noFill/>
                </a:ln>
                <a:solidFill>
                  <a:schemeClr val="tx1">
                    <a:lumMod val="75000"/>
                    <a:lumOff val="25000"/>
                  </a:schemeClr>
                </a:solidFill>
                <a:latin typeface="OPPOSans R"/>
                <a:ea typeface="OPPOSans R"/>
                <a:cs typeface="OPPOSans R"/>
              </a:rPr>
              <a:t>2024</a:t>
            </a:r>
            <a:endParaRPr kumimoji="1" lang="zh-CN" altLang="en-US" dirty="0"/>
          </a:p>
        </p:txBody>
      </p:sp>
      <p:sp>
        <p:nvSpPr>
          <p:cNvPr id="9" name="标题 1"/>
          <p:cNvSpPr txBox="1"/>
          <p:nvPr/>
        </p:nvSpPr>
        <p:spPr>
          <a:xfrm>
            <a:off x="6633028" y="5916853"/>
            <a:ext cx="152400" cy="1524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11403392" y="4727759"/>
            <a:ext cx="788608" cy="623686"/>
          </a:xfrm>
          <a:custGeom>
            <a:avLst/>
            <a:gdLst>
              <a:gd name="connsiteX0" fmla="*/ 788608 w 788608"/>
              <a:gd name="connsiteY0" fmla="*/ 0 h 623686"/>
              <a:gd name="connsiteX1" fmla="*/ 788608 w 788608"/>
              <a:gd name="connsiteY1" fmla="*/ 362834 h 623686"/>
              <a:gd name="connsiteX2" fmla="*/ 788234 w 788608"/>
              <a:gd name="connsiteY2" fmla="*/ 362872 h 623686"/>
              <a:gd name="connsiteX3" fmla="*/ 474451 w 788608"/>
              <a:gd name="connsiteY3" fmla="*/ 532046 h 623686"/>
              <a:gd name="connsiteX4" fmla="*/ 398841 w 788608"/>
              <a:gd name="connsiteY4" fmla="*/ 623686 h 623686"/>
              <a:gd name="connsiteX5" fmla="*/ 0 w 788608"/>
              <a:gd name="connsiteY5" fmla="*/ 623686 h 623686"/>
              <a:gd name="connsiteX6" fmla="*/ 10593 w 788608"/>
              <a:gd name="connsiteY6" fmla="*/ 589562 h 623686"/>
              <a:gd name="connsiteX7" fmla="*/ 715869 w 788608"/>
              <a:gd name="connsiteY7" fmla="*/ 11102 h 623686"/>
            </a:gdLst>
            <a:ahLst/>
            <a:cxnLst/>
            <a:rect l="l" t="t" r="r" b="b"/>
            <a:pathLst>
              <a:path w="788608" h="623686">
                <a:moveTo>
                  <a:pt x="788608" y="0"/>
                </a:moveTo>
                <a:lnTo>
                  <a:pt x="788608" y="362834"/>
                </a:lnTo>
                <a:lnTo>
                  <a:pt x="788234" y="362872"/>
                </a:lnTo>
                <a:cubicBezTo>
                  <a:pt x="667025" y="387674"/>
                  <a:pt x="558687" y="447810"/>
                  <a:pt x="474451" y="532046"/>
                </a:cubicBezTo>
                <a:lnTo>
                  <a:pt x="398841" y="623686"/>
                </a:lnTo>
                <a:lnTo>
                  <a:pt x="0" y="623686"/>
                </a:lnTo>
                <a:lnTo>
                  <a:pt x="10593" y="589562"/>
                </a:lnTo>
                <a:cubicBezTo>
                  <a:pt x="134533" y="296534"/>
                  <a:pt x="396984" y="76355"/>
                  <a:pt x="715869" y="11102"/>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2" name="图片 11"/>
          <p:cNvPicPr>
            <a:picLocks noChangeAspect="1"/>
          </p:cNvPicPr>
          <p:nvPr/>
        </p:nvPicPr>
        <p:blipFill>
          <a:blip r:embed="rId4">
            <a:alphaModFix/>
          </a:blip>
          <a:srcRect/>
          <a:stretch>
            <a:fillRect/>
          </a:stretch>
        </p:blipFill>
        <p:spPr>
          <a:xfrm>
            <a:off x="7461679" y="3297827"/>
            <a:ext cx="2965021" cy="1674096"/>
          </a:xfrm>
          <a:prstGeom prst="rect">
            <a:avLst/>
          </a:prstGeom>
          <a:noFill/>
          <a:ln cap="sq">
            <a:noFill/>
          </a:ln>
        </p:spPr>
      </p:pic>
      <p:pic>
        <p:nvPicPr>
          <p:cNvPr id="13" name="图片 12"/>
          <p:cNvPicPr>
            <a:picLocks noChangeAspect="1"/>
          </p:cNvPicPr>
          <p:nvPr/>
        </p:nvPicPr>
        <p:blipFill>
          <a:blip r:embed="rId4">
            <a:alphaModFix/>
          </a:blip>
          <a:srcRect/>
          <a:stretch>
            <a:fillRect/>
          </a:stretch>
        </p:blipFill>
        <p:spPr>
          <a:xfrm>
            <a:off x="1479979" y="2212884"/>
            <a:ext cx="2965021" cy="1674096"/>
          </a:xfrm>
          <a:prstGeom prst="rect">
            <a:avLst/>
          </a:prstGeom>
          <a:noFill/>
          <a:ln cap="sq">
            <a:noFill/>
          </a:ln>
        </p:spPr>
      </p:pic>
      <p:cxnSp>
        <p:nvCxnSpPr>
          <p:cNvPr id="14" name="标题 1"/>
          <p:cNvCxnSpPr/>
          <p:nvPr/>
        </p:nvCxnSpPr>
        <p:spPr>
          <a:xfrm>
            <a:off x="7102507" y="1284083"/>
            <a:ext cx="1751933" cy="0"/>
          </a:xfrm>
          <a:prstGeom prst="line">
            <a:avLst/>
          </a:prstGeom>
          <a:noFill/>
          <a:ln w="12700" cap="sq">
            <a:gradFill>
              <a:gsLst>
                <a:gs pos="0">
                  <a:schemeClr val="bg1"/>
                </a:gs>
                <a:gs pos="100000">
                  <a:schemeClr val="bg1">
                    <a:alpha val="0"/>
                  </a:schemeClr>
                </a:gs>
              </a:gsLst>
              <a:lin ang="0" scaled="0"/>
            </a:gradFill>
            <a:miter/>
            <a:headEnd type="oval"/>
          </a:ln>
        </p:spPr>
      </p:cxnSp>
      <p:cxnSp>
        <p:nvCxnSpPr>
          <p:cNvPr id="15" name="标题 1"/>
          <p:cNvCxnSpPr/>
          <p:nvPr/>
        </p:nvCxnSpPr>
        <p:spPr>
          <a:xfrm flipH="1">
            <a:off x="3337560" y="1284083"/>
            <a:ext cx="1751933" cy="0"/>
          </a:xfrm>
          <a:prstGeom prst="line">
            <a:avLst/>
          </a:prstGeom>
          <a:noFill/>
          <a:ln w="12700" cap="sq">
            <a:gradFill>
              <a:gsLst>
                <a:gs pos="0">
                  <a:schemeClr val="bg1"/>
                </a:gs>
                <a:gs pos="100000">
                  <a:schemeClr val="bg1">
                    <a:alpha val="0"/>
                  </a:schemeClr>
                </a:gs>
              </a:gsLst>
              <a:lin ang="0" scaled="0"/>
            </a:gradFill>
            <a:miter/>
            <a:headEnd type="oval"/>
          </a:ln>
        </p:spPr>
      </p:cxnSp>
      <p:sp>
        <p:nvSpPr>
          <p:cNvPr id="16" name="标题 1"/>
          <p:cNvSpPr txBox="1"/>
          <p:nvPr/>
        </p:nvSpPr>
        <p:spPr>
          <a:xfrm>
            <a:off x="5396534" y="1197225"/>
            <a:ext cx="1398931" cy="173717"/>
          </a:xfrm>
          <a:custGeom>
            <a:avLst/>
            <a:gdLst>
              <a:gd name="connsiteX0" fmla="*/ 353068 w 1228797"/>
              <a:gd name="connsiteY0" fmla="*/ 146933 h 152590"/>
              <a:gd name="connsiteX1" fmla="*/ 353259 w 1228797"/>
              <a:gd name="connsiteY1" fmla="*/ 146971 h 152590"/>
              <a:gd name="connsiteX2" fmla="*/ 352878 w 1228797"/>
              <a:gd name="connsiteY2" fmla="*/ 146971 h 152590"/>
              <a:gd name="connsiteX3" fmla="*/ 463654 w 1228797"/>
              <a:gd name="connsiteY3" fmla="*/ 28766 h 152590"/>
              <a:gd name="connsiteX4" fmla="*/ 457368 w 1228797"/>
              <a:gd name="connsiteY4" fmla="*/ 35052 h 152590"/>
              <a:gd name="connsiteX5" fmla="*/ 457368 w 1228797"/>
              <a:gd name="connsiteY5" fmla="*/ 66866 h 152590"/>
              <a:gd name="connsiteX6" fmla="*/ 463464 w 1228797"/>
              <a:gd name="connsiteY6" fmla="*/ 73152 h 152590"/>
              <a:gd name="connsiteX7" fmla="*/ 463654 w 1228797"/>
              <a:gd name="connsiteY7" fmla="*/ 73152 h 152590"/>
              <a:gd name="connsiteX8" fmla="*/ 502611 w 1228797"/>
              <a:gd name="connsiteY8" fmla="*/ 73152 h 152590"/>
              <a:gd name="connsiteX9" fmla="*/ 525281 w 1228797"/>
              <a:gd name="connsiteY9" fmla="*/ 51911 h 152590"/>
              <a:gd name="connsiteX10" fmla="*/ 504450 w 1228797"/>
              <a:gd name="connsiteY10" fmla="*/ 28795 h 152590"/>
              <a:gd name="connsiteX11" fmla="*/ 503183 w 1228797"/>
              <a:gd name="connsiteY11" fmla="*/ 28766 h 152590"/>
              <a:gd name="connsiteX12" fmla="*/ 1154216 w 1228797"/>
              <a:gd name="connsiteY12" fmla="*/ 28194 h 152590"/>
              <a:gd name="connsiteX13" fmla="*/ 1154216 w 1228797"/>
              <a:gd name="connsiteY13" fmla="*/ 28765 h 152590"/>
              <a:gd name="connsiteX14" fmla="*/ 1104877 w 1228797"/>
              <a:gd name="connsiteY14" fmla="*/ 77914 h 152590"/>
              <a:gd name="connsiteX15" fmla="*/ 1154026 w 1228797"/>
              <a:gd name="connsiteY15" fmla="*/ 127254 h 152590"/>
              <a:gd name="connsiteX16" fmla="*/ 1203365 w 1228797"/>
              <a:gd name="connsiteY16" fmla="*/ 78105 h 152590"/>
              <a:gd name="connsiteX17" fmla="*/ 1203365 w 1228797"/>
              <a:gd name="connsiteY17" fmla="*/ 78009 h 152590"/>
              <a:gd name="connsiteX18" fmla="*/ 1154502 w 1228797"/>
              <a:gd name="connsiteY18" fmla="*/ 28195 h 152590"/>
              <a:gd name="connsiteX19" fmla="*/ 1154216 w 1228797"/>
              <a:gd name="connsiteY19" fmla="*/ 28194 h 152590"/>
              <a:gd name="connsiteX20" fmla="*/ 836558 w 1228797"/>
              <a:gd name="connsiteY20" fmla="*/ 25718 h 152590"/>
              <a:gd name="connsiteX21" fmla="*/ 787314 w 1228797"/>
              <a:gd name="connsiteY21" fmla="*/ 74962 h 152590"/>
              <a:gd name="connsiteX22" fmla="*/ 836558 w 1228797"/>
              <a:gd name="connsiteY22" fmla="*/ 124207 h 152590"/>
              <a:gd name="connsiteX23" fmla="*/ 885802 w 1228797"/>
              <a:gd name="connsiteY23" fmla="*/ 74962 h 152590"/>
              <a:gd name="connsiteX24" fmla="*/ 885802 w 1228797"/>
              <a:gd name="connsiteY24" fmla="*/ 74867 h 152590"/>
              <a:gd name="connsiteX25" fmla="*/ 836558 w 1228797"/>
              <a:gd name="connsiteY25" fmla="*/ 25718 h 152590"/>
              <a:gd name="connsiteX26" fmla="*/ 200954 w 1228797"/>
              <a:gd name="connsiteY26" fmla="*/ 25527 h 152590"/>
              <a:gd name="connsiteX27" fmla="*/ 200954 w 1228797"/>
              <a:gd name="connsiteY27" fmla="*/ 25908 h 152590"/>
              <a:gd name="connsiteX28" fmla="*/ 151424 w 1228797"/>
              <a:gd name="connsiteY28" fmla="*/ 75248 h 152590"/>
              <a:gd name="connsiteX29" fmla="*/ 200764 w 1228797"/>
              <a:gd name="connsiteY29" fmla="*/ 124778 h 152590"/>
              <a:gd name="connsiteX30" fmla="*/ 250294 w 1228797"/>
              <a:gd name="connsiteY30" fmla="*/ 75438 h 152590"/>
              <a:gd name="connsiteX31" fmla="*/ 250294 w 1228797"/>
              <a:gd name="connsiteY31" fmla="*/ 75248 h 152590"/>
              <a:gd name="connsiteX32" fmla="*/ 201145 w 1228797"/>
              <a:gd name="connsiteY32" fmla="*/ 25528 h 152590"/>
              <a:gd name="connsiteX33" fmla="*/ 200954 w 1228797"/>
              <a:gd name="connsiteY33" fmla="*/ 25527 h 152590"/>
              <a:gd name="connsiteX34" fmla="*/ 437841 w 1228797"/>
              <a:gd name="connsiteY34" fmla="*/ 3429 h 152590"/>
              <a:gd name="connsiteX35" fmla="*/ 502040 w 1228797"/>
              <a:gd name="connsiteY35" fmla="*/ 3429 h 152590"/>
              <a:gd name="connsiteX36" fmla="*/ 535949 w 1228797"/>
              <a:gd name="connsiteY36" fmla="*/ 16764 h 152590"/>
              <a:gd name="connsiteX37" fmla="*/ 550808 w 1228797"/>
              <a:gd name="connsiteY37" fmla="*/ 49340 h 152590"/>
              <a:gd name="connsiteX38" fmla="*/ 528615 w 1228797"/>
              <a:gd name="connsiteY38" fmla="*/ 91345 h 152590"/>
              <a:gd name="connsiteX39" fmla="*/ 526233 w 1228797"/>
              <a:gd name="connsiteY39" fmla="*/ 99251 h 152590"/>
              <a:gd name="connsiteX40" fmla="*/ 544712 w 1228797"/>
              <a:gd name="connsiteY40" fmla="*/ 138017 h 152590"/>
              <a:gd name="connsiteX41" fmla="*/ 541683 w 1228797"/>
              <a:gd name="connsiteY41" fmla="*/ 146377 h 152590"/>
              <a:gd name="connsiteX42" fmla="*/ 538997 w 1228797"/>
              <a:gd name="connsiteY42" fmla="*/ 146971 h 152590"/>
              <a:gd name="connsiteX43" fmla="*/ 525567 w 1228797"/>
              <a:gd name="connsiteY43" fmla="*/ 146971 h 152590"/>
              <a:gd name="connsiteX44" fmla="*/ 519947 w 1228797"/>
              <a:gd name="connsiteY44" fmla="*/ 143447 h 152590"/>
              <a:gd name="connsiteX45" fmla="*/ 500230 w 1228797"/>
              <a:gd name="connsiteY45" fmla="*/ 102203 h 152590"/>
              <a:gd name="connsiteX46" fmla="*/ 494611 w 1228797"/>
              <a:gd name="connsiteY46" fmla="*/ 98679 h 152590"/>
              <a:gd name="connsiteX47" fmla="*/ 463654 w 1228797"/>
              <a:gd name="connsiteY47" fmla="*/ 98679 h 152590"/>
              <a:gd name="connsiteX48" fmla="*/ 457368 w 1228797"/>
              <a:gd name="connsiteY48" fmla="*/ 104773 h 152590"/>
              <a:gd name="connsiteX49" fmla="*/ 457368 w 1228797"/>
              <a:gd name="connsiteY49" fmla="*/ 104966 h 152590"/>
              <a:gd name="connsiteX50" fmla="*/ 457368 w 1228797"/>
              <a:gd name="connsiteY50" fmla="*/ 140684 h 152590"/>
              <a:gd name="connsiteX51" fmla="*/ 451081 w 1228797"/>
              <a:gd name="connsiteY51" fmla="*/ 146971 h 152590"/>
              <a:gd name="connsiteX52" fmla="*/ 437841 w 1228797"/>
              <a:gd name="connsiteY52" fmla="*/ 146971 h 152590"/>
              <a:gd name="connsiteX53" fmla="*/ 431555 w 1228797"/>
              <a:gd name="connsiteY53" fmla="*/ 140684 h 152590"/>
              <a:gd name="connsiteX54" fmla="*/ 431555 w 1228797"/>
              <a:gd name="connsiteY54" fmla="*/ 9716 h 152590"/>
              <a:gd name="connsiteX55" fmla="*/ 437841 w 1228797"/>
              <a:gd name="connsiteY55" fmla="*/ 3429 h 152590"/>
              <a:gd name="connsiteX56" fmla="*/ 293633 w 1228797"/>
              <a:gd name="connsiteY56" fmla="*/ 3429 h 152590"/>
              <a:gd name="connsiteX57" fmla="*/ 306777 w 1228797"/>
              <a:gd name="connsiteY57" fmla="*/ 3429 h 152590"/>
              <a:gd name="connsiteX58" fmla="*/ 312683 w 1228797"/>
              <a:gd name="connsiteY58" fmla="*/ 9715 h 152590"/>
              <a:gd name="connsiteX59" fmla="*/ 312683 w 1228797"/>
              <a:gd name="connsiteY59" fmla="*/ 80677 h 152590"/>
              <a:gd name="connsiteX60" fmla="*/ 350592 w 1228797"/>
              <a:gd name="connsiteY60" fmla="*/ 123032 h 152590"/>
              <a:gd name="connsiteX61" fmla="*/ 392950 w 1228797"/>
              <a:gd name="connsiteY61" fmla="*/ 85118 h 152590"/>
              <a:gd name="connsiteX62" fmla="*/ 392978 w 1228797"/>
              <a:gd name="connsiteY62" fmla="*/ 81248 h 152590"/>
              <a:gd name="connsiteX63" fmla="*/ 392978 w 1228797"/>
              <a:gd name="connsiteY63" fmla="*/ 9715 h 152590"/>
              <a:gd name="connsiteX64" fmla="*/ 399265 w 1228797"/>
              <a:gd name="connsiteY64" fmla="*/ 3429 h 152590"/>
              <a:gd name="connsiteX65" fmla="*/ 412505 w 1228797"/>
              <a:gd name="connsiteY65" fmla="*/ 3429 h 152590"/>
              <a:gd name="connsiteX66" fmla="*/ 418696 w 1228797"/>
              <a:gd name="connsiteY66" fmla="*/ 9715 h 152590"/>
              <a:gd name="connsiteX67" fmla="*/ 418696 w 1228797"/>
              <a:gd name="connsiteY67" fmla="*/ 81153 h 152590"/>
              <a:gd name="connsiteX68" fmla="*/ 378496 w 1228797"/>
              <a:gd name="connsiteY68" fmla="*/ 141799 h 152590"/>
              <a:gd name="connsiteX69" fmla="*/ 353068 w 1228797"/>
              <a:gd name="connsiteY69" fmla="*/ 146933 h 152590"/>
              <a:gd name="connsiteX70" fmla="*/ 327634 w 1228797"/>
              <a:gd name="connsiteY70" fmla="*/ 141836 h 152590"/>
              <a:gd name="connsiteX71" fmla="*/ 287346 w 1228797"/>
              <a:gd name="connsiteY71" fmla="*/ 81248 h 152590"/>
              <a:gd name="connsiteX72" fmla="*/ 287346 w 1228797"/>
              <a:gd name="connsiteY72" fmla="*/ 81153 h 152590"/>
              <a:gd name="connsiteX73" fmla="*/ 287346 w 1228797"/>
              <a:gd name="connsiteY73" fmla="*/ 9715 h 152590"/>
              <a:gd name="connsiteX74" fmla="*/ 293633 w 1228797"/>
              <a:gd name="connsiteY74" fmla="*/ 3429 h 152590"/>
              <a:gd name="connsiteX75" fmla="*/ 6264 w 1228797"/>
              <a:gd name="connsiteY75" fmla="*/ 3333 h 152590"/>
              <a:gd name="connsiteX76" fmla="*/ 18646 w 1228797"/>
              <a:gd name="connsiteY76" fmla="*/ 3333 h 152590"/>
              <a:gd name="connsiteX77" fmla="*/ 23790 w 1228797"/>
              <a:gd name="connsiteY77" fmla="*/ 6000 h 152590"/>
              <a:gd name="connsiteX78" fmla="*/ 61890 w 1228797"/>
              <a:gd name="connsiteY78" fmla="*/ 59817 h 152590"/>
              <a:gd name="connsiteX79" fmla="*/ 67033 w 1228797"/>
              <a:gd name="connsiteY79" fmla="*/ 62388 h 152590"/>
              <a:gd name="connsiteX80" fmla="*/ 72081 w 1228797"/>
              <a:gd name="connsiteY80" fmla="*/ 59817 h 152590"/>
              <a:gd name="connsiteX81" fmla="*/ 110181 w 1228797"/>
              <a:gd name="connsiteY81" fmla="*/ 6000 h 152590"/>
              <a:gd name="connsiteX82" fmla="*/ 115325 w 1228797"/>
              <a:gd name="connsiteY82" fmla="*/ 3333 h 152590"/>
              <a:gd name="connsiteX83" fmla="*/ 127707 w 1228797"/>
              <a:gd name="connsiteY83" fmla="*/ 3333 h 152590"/>
              <a:gd name="connsiteX84" fmla="*/ 134065 w 1228797"/>
              <a:gd name="connsiteY84" fmla="*/ 9548 h 152590"/>
              <a:gd name="connsiteX85" fmla="*/ 132851 w 1228797"/>
              <a:gd name="connsiteY85" fmla="*/ 13335 h 152590"/>
              <a:gd name="connsiteX86" fmla="*/ 81702 w 1228797"/>
              <a:gd name="connsiteY86" fmla="*/ 83724 h 152590"/>
              <a:gd name="connsiteX87" fmla="*/ 79987 w 1228797"/>
              <a:gd name="connsiteY87" fmla="*/ 89154 h 152590"/>
              <a:gd name="connsiteX88" fmla="*/ 79987 w 1228797"/>
              <a:gd name="connsiteY88" fmla="*/ 140684 h 152590"/>
              <a:gd name="connsiteX89" fmla="*/ 73701 w 1228797"/>
              <a:gd name="connsiteY89" fmla="*/ 146970 h 152590"/>
              <a:gd name="connsiteX90" fmla="*/ 60270 w 1228797"/>
              <a:gd name="connsiteY90" fmla="*/ 146970 h 152590"/>
              <a:gd name="connsiteX91" fmla="*/ 53984 w 1228797"/>
              <a:gd name="connsiteY91" fmla="*/ 140684 h 152590"/>
              <a:gd name="connsiteX92" fmla="*/ 53984 w 1228797"/>
              <a:gd name="connsiteY92" fmla="*/ 89154 h 152590"/>
              <a:gd name="connsiteX93" fmla="*/ 52269 w 1228797"/>
              <a:gd name="connsiteY93" fmla="*/ 83724 h 152590"/>
              <a:gd name="connsiteX94" fmla="*/ 1215 w 1228797"/>
              <a:gd name="connsiteY94" fmla="*/ 13335 h 152590"/>
              <a:gd name="connsiteX95" fmla="*/ 2572 w 1228797"/>
              <a:gd name="connsiteY95" fmla="*/ 4549 h 152590"/>
              <a:gd name="connsiteX96" fmla="*/ 6264 w 1228797"/>
              <a:gd name="connsiteY96" fmla="*/ 3333 h 152590"/>
              <a:gd name="connsiteX97" fmla="*/ 1154026 w 1228797"/>
              <a:gd name="connsiteY97" fmla="*/ 3238 h 152590"/>
              <a:gd name="connsiteX98" fmla="*/ 1228797 w 1228797"/>
              <a:gd name="connsiteY98" fmla="*/ 77819 h 152590"/>
              <a:gd name="connsiteX99" fmla="*/ 1228797 w 1228797"/>
              <a:gd name="connsiteY99" fmla="*/ 77914 h 152590"/>
              <a:gd name="connsiteX100" fmla="*/ 1154216 w 1228797"/>
              <a:gd name="connsiteY100" fmla="*/ 152590 h 152590"/>
              <a:gd name="connsiteX101" fmla="*/ 1079445 w 1228797"/>
              <a:gd name="connsiteY101" fmla="*/ 78009 h 152590"/>
              <a:gd name="connsiteX102" fmla="*/ 1154026 w 1228797"/>
              <a:gd name="connsiteY102" fmla="*/ 3238 h 152590"/>
              <a:gd name="connsiteX103" fmla="*/ 646058 w 1228797"/>
              <a:gd name="connsiteY103" fmla="*/ 2096 h 152590"/>
              <a:gd name="connsiteX104" fmla="*/ 659774 w 1228797"/>
              <a:gd name="connsiteY104" fmla="*/ 2096 h 152590"/>
              <a:gd name="connsiteX105" fmla="*/ 666060 w 1228797"/>
              <a:gd name="connsiteY105" fmla="*/ 8382 h 152590"/>
              <a:gd name="connsiteX106" fmla="*/ 666060 w 1228797"/>
              <a:gd name="connsiteY106" fmla="*/ 116491 h 152590"/>
              <a:gd name="connsiteX107" fmla="*/ 672346 w 1228797"/>
              <a:gd name="connsiteY107" fmla="*/ 122778 h 152590"/>
              <a:gd name="connsiteX108" fmla="*/ 750166 w 1228797"/>
              <a:gd name="connsiteY108" fmla="*/ 122778 h 152590"/>
              <a:gd name="connsiteX109" fmla="*/ 756452 w 1228797"/>
              <a:gd name="connsiteY109" fmla="*/ 129064 h 152590"/>
              <a:gd name="connsiteX110" fmla="*/ 756452 w 1228797"/>
              <a:gd name="connsiteY110" fmla="*/ 141733 h 152590"/>
              <a:gd name="connsiteX111" fmla="*/ 750356 w 1228797"/>
              <a:gd name="connsiteY111" fmla="*/ 148019 h 152590"/>
              <a:gd name="connsiteX112" fmla="*/ 750166 w 1228797"/>
              <a:gd name="connsiteY112" fmla="*/ 148019 h 152590"/>
              <a:gd name="connsiteX113" fmla="*/ 646058 w 1228797"/>
              <a:gd name="connsiteY113" fmla="*/ 148019 h 152590"/>
              <a:gd name="connsiteX114" fmla="*/ 639771 w 1228797"/>
              <a:gd name="connsiteY114" fmla="*/ 141733 h 152590"/>
              <a:gd name="connsiteX115" fmla="*/ 639771 w 1228797"/>
              <a:gd name="connsiteY115" fmla="*/ 8382 h 152590"/>
              <a:gd name="connsiteX116" fmla="*/ 646058 w 1228797"/>
              <a:gd name="connsiteY116" fmla="*/ 2096 h 152590"/>
              <a:gd name="connsiteX117" fmla="*/ 995720 w 1228797"/>
              <a:gd name="connsiteY117" fmla="*/ 191 h 152590"/>
              <a:gd name="connsiteX118" fmla="*/ 1040488 w 1228797"/>
              <a:gd name="connsiteY118" fmla="*/ 15621 h 152590"/>
              <a:gd name="connsiteX119" fmla="*/ 1051060 w 1228797"/>
              <a:gd name="connsiteY119" fmla="*/ 25146 h 152590"/>
              <a:gd name="connsiteX120" fmla="*/ 1051251 w 1228797"/>
              <a:gd name="connsiteY120" fmla="*/ 25418 h 152590"/>
              <a:gd name="connsiteX121" fmla="*/ 1049536 w 1228797"/>
              <a:gd name="connsiteY121" fmla="*/ 34004 h 152590"/>
              <a:gd name="connsiteX122" fmla="*/ 1038964 w 1228797"/>
              <a:gd name="connsiteY122" fmla="*/ 41434 h 152590"/>
              <a:gd name="connsiteX123" fmla="*/ 1030867 w 1228797"/>
              <a:gd name="connsiteY123" fmla="*/ 40767 h 152590"/>
              <a:gd name="connsiteX124" fmla="*/ 1028010 w 1228797"/>
              <a:gd name="connsiteY124" fmla="*/ 38100 h 152590"/>
              <a:gd name="connsiteX125" fmla="*/ 1027343 w 1228797"/>
              <a:gd name="connsiteY125" fmla="*/ 37624 h 152590"/>
              <a:gd name="connsiteX126" fmla="*/ 995911 w 1228797"/>
              <a:gd name="connsiteY126" fmla="*/ 26194 h 152590"/>
              <a:gd name="connsiteX127" fmla="*/ 993815 w 1228797"/>
              <a:gd name="connsiteY127" fmla="*/ 26194 h 152590"/>
              <a:gd name="connsiteX128" fmla="*/ 990386 w 1228797"/>
              <a:gd name="connsiteY128" fmla="*/ 26194 h 152590"/>
              <a:gd name="connsiteX129" fmla="*/ 981623 w 1228797"/>
              <a:gd name="connsiteY129" fmla="*/ 28004 h 152590"/>
              <a:gd name="connsiteX130" fmla="*/ 947638 w 1228797"/>
              <a:gd name="connsiteY130" fmla="*/ 64456 h 152590"/>
              <a:gd name="connsiteX131" fmla="*/ 984957 w 1228797"/>
              <a:gd name="connsiteY131" fmla="*/ 123254 h 152590"/>
              <a:gd name="connsiteX132" fmla="*/ 988957 w 1228797"/>
              <a:gd name="connsiteY132" fmla="*/ 124016 h 152590"/>
              <a:gd name="connsiteX133" fmla="*/ 992291 w 1228797"/>
              <a:gd name="connsiteY133" fmla="*/ 122968 h 152590"/>
              <a:gd name="connsiteX134" fmla="*/ 1001816 w 1228797"/>
              <a:gd name="connsiteY134" fmla="*/ 122968 h 152590"/>
              <a:gd name="connsiteX135" fmla="*/ 1009150 w 1228797"/>
              <a:gd name="connsiteY135" fmla="*/ 121920 h 152590"/>
              <a:gd name="connsiteX136" fmla="*/ 1010484 w 1228797"/>
              <a:gd name="connsiteY136" fmla="*/ 121920 h 152590"/>
              <a:gd name="connsiteX137" fmla="*/ 1011817 w 1228797"/>
              <a:gd name="connsiteY137" fmla="*/ 121920 h 152590"/>
              <a:gd name="connsiteX138" fmla="*/ 1017437 w 1228797"/>
              <a:gd name="connsiteY138" fmla="*/ 119920 h 152590"/>
              <a:gd name="connsiteX139" fmla="*/ 1018580 w 1228797"/>
              <a:gd name="connsiteY139" fmla="*/ 119444 h 152590"/>
              <a:gd name="connsiteX140" fmla="*/ 1019723 w 1228797"/>
              <a:gd name="connsiteY140" fmla="*/ 118967 h 152590"/>
              <a:gd name="connsiteX141" fmla="*/ 1020866 w 1228797"/>
              <a:gd name="connsiteY141" fmla="*/ 118396 h 152590"/>
              <a:gd name="connsiteX142" fmla="*/ 1023438 w 1228797"/>
              <a:gd name="connsiteY142" fmla="*/ 117062 h 152590"/>
              <a:gd name="connsiteX143" fmla="*/ 1024200 w 1228797"/>
              <a:gd name="connsiteY143" fmla="*/ 116491 h 152590"/>
              <a:gd name="connsiteX144" fmla="*/ 1041154 w 1228797"/>
              <a:gd name="connsiteY144" fmla="*/ 95345 h 152590"/>
              <a:gd name="connsiteX145" fmla="*/ 1040202 w 1228797"/>
              <a:gd name="connsiteY145" fmla="*/ 90297 h 152590"/>
              <a:gd name="connsiteX146" fmla="*/ 1036106 w 1228797"/>
              <a:gd name="connsiteY146" fmla="*/ 88583 h 152590"/>
              <a:gd name="connsiteX147" fmla="*/ 1008579 w 1228797"/>
              <a:gd name="connsiteY147" fmla="*/ 88583 h 152590"/>
              <a:gd name="connsiteX148" fmla="*/ 1002292 w 1228797"/>
              <a:gd name="connsiteY148" fmla="*/ 82296 h 152590"/>
              <a:gd name="connsiteX149" fmla="*/ 1002292 w 1228797"/>
              <a:gd name="connsiteY149" fmla="*/ 69437 h 152590"/>
              <a:gd name="connsiteX150" fmla="*/ 1002292 w 1228797"/>
              <a:gd name="connsiteY150" fmla="*/ 69245 h 152590"/>
              <a:gd name="connsiteX151" fmla="*/ 1008579 w 1228797"/>
              <a:gd name="connsiteY151" fmla="*/ 63151 h 152590"/>
              <a:gd name="connsiteX152" fmla="*/ 1065729 w 1228797"/>
              <a:gd name="connsiteY152" fmla="*/ 63151 h 152590"/>
              <a:gd name="connsiteX153" fmla="*/ 1066205 w 1228797"/>
              <a:gd name="connsiteY153" fmla="*/ 63151 h 152590"/>
              <a:gd name="connsiteX154" fmla="*/ 1066777 w 1228797"/>
              <a:gd name="connsiteY154" fmla="*/ 63151 h 152590"/>
              <a:gd name="connsiteX155" fmla="*/ 1068205 w 1228797"/>
              <a:gd name="connsiteY155" fmla="*/ 68771 h 152590"/>
              <a:gd name="connsiteX156" fmla="*/ 1068205 w 1228797"/>
              <a:gd name="connsiteY156" fmla="*/ 80391 h 152590"/>
              <a:gd name="connsiteX157" fmla="*/ 1043155 w 1228797"/>
              <a:gd name="connsiteY157" fmla="*/ 136112 h 152590"/>
              <a:gd name="connsiteX158" fmla="*/ 1040869 w 1228797"/>
              <a:gd name="connsiteY158" fmla="*/ 138113 h 152590"/>
              <a:gd name="connsiteX159" fmla="*/ 1039630 w 1228797"/>
              <a:gd name="connsiteY159" fmla="*/ 139065 h 152590"/>
              <a:gd name="connsiteX160" fmla="*/ 1037249 w 1228797"/>
              <a:gd name="connsiteY160" fmla="*/ 140780 h 152590"/>
              <a:gd name="connsiteX161" fmla="*/ 1036011 w 1228797"/>
              <a:gd name="connsiteY161" fmla="*/ 141637 h 152590"/>
              <a:gd name="connsiteX162" fmla="*/ 1033630 w 1228797"/>
              <a:gd name="connsiteY162" fmla="*/ 143161 h 152590"/>
              <a:gd name="connsiteX163" fmla="*/ 1032391 w 1228797"/>
              <a:gd name="connsiteY163" fmla="*/ 143923 h 152590"/>
              <a:gd name="connsiteX164" fmla="*/ 1029915 w 1228797"/>
              <a:gd name="connsiteY164" fmla="*/ 145352 h 152590"/>
              <a:gd name="connsiteX165" fmla="*/ 1029343 w 1228797"/>
              <a:gd name="connsiteY165" fmla="*/ 145352 h 152590"/>
              <a:gd name="connsiteX166" fmla="*/ 1025343 w 1228797"/>
              <a:gd name="connsiteY166" fmla="*/ 147257 h 152590"/>
              <a:gd name="connsiteX167" fmla="*/ 1024676 w 1228797"/>
              <a:gd name="connsiteY167" fmla="*/ 147257 h 152590"/>
              <a:gd name="connsiteX168" fmla="*/ 1022104 w 1228797"/>
              <a:gd name="connsiteY168" fmla="*/ 148209 h 152590"/>
              <a:gd name="connsiteX169" fmla="*/ 1020866 w 1228797"/>
              <a:gd name="connsiteY169" fmla="*/ 148209 h 152590"/>
              <a:gd name="connsiteX170" fmla="*/ 1020104 w 1228797"/>
              <a:gd name="connsiteY170" fmla="*/ 148209 h 152590"/>
              <a:gd name="connsiteX171" fmla="*/ 1018009 w 1228797"/>
              <a:gd name="connsiteY171" fmla="*/ 148971 h 152590"/>
              <a:gd name="connsiteX172" fmla="*/ 1017151 w 1228797"/>
              <a:gd name="connsiteY172" fmla="*/ 148971 h 152590"/>
              <a:gd name="connsiteX173" fmla="*/ 1015913 w 1228797"/>
              <a:gd name="connsiteY173" fmla="*/ 148971 h 152590"/>
              <a:gd name="connsiteX174" fmla="*/ 1015056 w 1228797"/>
              <a:gd name="connsiteY174" fmla="*/ 148971 h 152590"/>
              <a:gd name="connsiteX175" fmla="*/ 1013151 w 1228797"/>
              <a:gd name="connsiteY175" fmla="*/ 149447 h 152590"/>
              <a:gd name="connsiteX176" fmla="*/ 1012103 w 1228797"/>
              <a:gd name="connsiteY176" fmla="*/ 149447 h 152590"/>
              <a:gd name="connsiteX177" fmla="*/ 1010960 w 1228797"/>
              <a:gd name="connsiteY177" fmla="*/ 149447 h 152590"/>
              <a:gd name="connsiteX178" fmla="*/ 1009912 w 1228797"/>
              <a:gd name="connsiteY178" fmla="*/ 149447 h 152590"/>
              <a:gd name="connsiteX179" fmla="*/ 1008103 w 1228797"/>
              <a:gd name="connsiteY179" fmla="*/ 149447 h 152590"/>
              <a:gd name="connsiteX180" fmla="*/ 1006960 w 1228797"/>
              <a:gd name="connsiteY180" fmla="*/ 149447 h 152590"/>
              <a:gd name="connsiteX181" fmla="*/ 1005817 w 1228797"/>
              <a:gd name="connsiteY181" fmla="*/ 149447 h 152590"/>
              <a:gd name="connsiteX182" fmla="*/ 1004578 w 1228797"/>
              <a:gd name="connsiteY182" fmla="*/ 149447 h 152590"/>
              <a:gd name="connsiteX183" fmla="*/ 1002864 w 1228797"/>
              <a:gd name="connsiteY183" fmla="*/ 149447 h 152590"/>
              <a:gd name="connsiteX184" fmla="*/ 995720 w 1228797"/>
              <a:gd name="connsiteY184" fmla="*/ 149447 h 152590"/>
              <a:gd name="connsiteX185" fmla="*/ 990386 w 1228797"/>
              <a:gd name="connsiteY185" fmla="*/ 149447 h 152590"/>
              <a:gd name="connsiteX186" fmla="*/ 918425 w 1228797"/>
              <a:gd name="connsiteY186" fmla="*/ 72152 h 152590"/>
              <a:gd name="connsiteX187" fmla="*/ 995720 w 1228797"/>
              <a:gd name="connsiteY187" fmla="*/ 191 h 152590"/>
              <a:gd name="connsiteX188" fmla="*/ 836558 w 1228797"/>
              <a:gd name="connsiteY188" fmla="*/ 191 h 152590"/>
              <a:gd name="connsiteX189" fmla="*/ 911234 w 1228797"/>
              <a:gd name="connsiteY189" fmla="*/ 74867 h 152590"/>
              <a:gd name="connsiteX190" fmla="*/ 836558 w 1228797"/>
              <a:gd name="connsiteY190" fmla="*/ 149543 h 152590"/>
              <a:gd name="connsiteX191" fmla="*/ 761882 w 1228797"/>
              <a:gd name="connsiteY191" fmla="*/ 74867 h 152590"/>
              <a:gd name="connsiteX192" fmla="*/ 836558 w 1228797"/>
              <a:gd name="connsiteY192" fmla="*/ 191 h 152590"/>
              <a:gd name="connsiteX193" fmla="*/ 200954 w 1228797"/>
              <a:gd name="connsiteY193" fmla="*/ 0 h 152590"/>
              <a:gd name="connsiteX194" fmla="*/ 275821 w 1228797"/>
              <a:gd name="connsiteY194" fmla="*/ 74867 h 152590"/>
              <a:gd name="connsiteX195" fmla="*/ 200954 w 1228797"/>
              <a:gd name="connsiteY195" fmla="*/ 149733 h 152590"/>
              <a:gd name="connsiteX196" fmla="*/ 126088 w 1228797"/>
              <a:gd name="connsiteY196" fmla="*/ 74867 h 152590"/>
              <a:gd name="connsiteX197" fmla="*/ 200954 w 1228797"/>
              <a:gd name="connsiteY197" fmla="*/ 0 h 152590"/>
            </a:gdLst>
            <a:ahLst/>
            <a:cxnLst/>
            <a:rect l="l" t="t" r="r" b="b"/>
            <a:pathLst>
              <a:path w="1228797" h="152590">
                <a:moveTo>
                  <a:pt x="353068" y="146933"/>
                </a:moveTo>
                <a:lnTo>
                  <a:pt x="353259" y="146971"/>
                </a:lnTo>
                <a:lnTo>
                  <a:pt x="352878" y="146971"/>
                </a:lnTo>
                <a:close/>
                <a:moveTo>
                  <a:pt x="463654" y="28766"/>
                </a:moveTo>
                <a:cubicBezTo>
                  <a:pt x="460187" y="28766"/>
                  <a:pt x="457368" y="31580"/>
                  <a:pt x="457368" y="35052"/>
                </a:cubicBezTo>
                <a:lnTo>
                  <a:pt x="457368" y="66866"/>
                </a:lnTo>
                <a:cubicBezTo>
                  <a:pt x="457311" y="70284"/>
                  <a:pt x="460044" y="73099"/>
                  <a:pt x="463464" y="73152"/>
                </a:cubicBezTo>
                <a:cubicBezTo>
                  <a:pt x="463530" y="73153"/>
                  <a:pt x="463588" y="73153"/>
                  <a:pt x="463654" y="73152"/>
                </a:cubicBezTo>
                <a:lnTo>
                  <a:pt x="502611" y="73152"/>
                </a:lnTo>
                <a:cubicBezTo>
                  <a:pt x="514613" y="73223"/>
                  <a:pt x="524576" y="63892"/>
                  <a:pt x="525281" y="51911"/>
                </a:cubicBezTo>
                <a:cubicBezTo>
                  <a:pt x="525910" y="39775"/>
                  <a:pt x="516585" y="29427"/>
                  <a:pt x="504450" y="28795"/>
                </a:cubicBezTo>
                <a:cubicBezTo>
                  <a:pt x="504031" y="28773"/>
                  <a:pt x="503602" y="28763"/>
                  <a:pt x="503183" y="28766"/>
                </a:cubicBezTo>
                <a:close/>
                <a:moveTo>
                  <a:pt x="1154216" y="28194"/>
                </a:moveTo>
                <a:lnTo>
                  <a:pt x="1154216" y="28765"/>
                </a:lnTo>
                <a:cubicBezTo>
                  <a:pt x="1127022" y="28713"/>
                  <a:pt x="1104934" y="50717"/>
                  <a:pt x="1104877" y="77914"/>
                </a:cubicBezTo>
                <a:cubicBezTo>
                  <a:pt x="1104820" y="105111"/>
                  <a:pt x="1126832" y="127201"/>
                  <a:pt x="1154026" y="127254"/>
                </a:cubicBezTo>
                <a:cubicBezTo>
                  <a:pt x="1181220" y="127306"/>
                  <a:pt x="1203308" y="105301"/>
                  <a:pt x="1203365" y="78105"/>
                </a:cubicBezTo>
                <a:cubicBezTo>
                  <a:pt x="1203365" y="78073"/>
                  <a:pt x="1203365" y="78041"/>
                  <a:pt x="1203365" y="78009"/>
                </a:cubicBezTo>
                <a:cubicBezTo>
                  <a:pt x="1203632" y="50761"/>
                  <a:pt x="1181753" y="28458"/>
                  <a:pt x="1154502" y="28195"/>
                </a:cubicBezTo>
                <a:cubicBezTo>
                  <a:pt x="1154407" y="28195"/>
                  <a:pt x="1154312" y="28194"/>
                  <a:pt x="1154216" y="28194"/>
                </a:cubicBezTo>
                <a:close/>
                <a:moveTo>
                  <a:pt x="836558" y="25718"/>
                </a:moveTo>
                <a:cubicBezTo>
                  <a:pt x="809364" y="25718"/>
                  <a:pt x="787314" y="47766"/>
                  <a:pt x="787314" y="74962"/>
                </a:cubicBezTo>
                <a:cubicBezTo>
                  <a:pt x="787314" y="102159"/>
                  <a:pt x="809364" y="124207"/>
                  <a:pt x="836558" y="124207"/>
                </a:cubicBezTo>
                <a:cubicBezTo>
                  <a:pt x="863752" y="124207"/>
                  <a:pt x="885802" y="102159"/>
                  <a:pt x="885802" y="74962"/>
                </a:cubicBezTo>
                <a:cubicBezTo>
                  <a:pt x="885802" y="74931"/>
                  <a:pt x="885802" y="74898"/>
                  <a:pt x="885802" y="74867"/>
                </a:cubicBezTo>
                <a:cubicBezTo>
                  <a:pt x="885745" y="47707"/>
                  <a:pt x="863714" y="25718"/>
                  <a:pt x="836558" y="25718"/>
                </a:cubicBezTo>
                <a:close/>
                <a:moveTo>
                  <a:pt x="200954" y="25527"/>
                </a:moveTo>
                <a:lnTo>
                  <a:pt x="200954" y="25908"/>
                </a:lnTo>
                <a:cubicBezTo>
                  <a:pt x="173652" y="25856"/>
                  <a:pt x="151477" y="47945"/>
                  <a:pt x="151424" y="75248"/>
                </a:cubicBezTo>
                <a:cubicBezTo>
                  <a:pt x="151372" y="102550"/>
                  <a:pt x="173462" y="124725"/>
                  <a:pt x="200764" y="124778"/>
                </a:cubicBezTo>
                <a:cubicBezTo>
                  <a:pt x="228063" y="124830"/>
                  <a:pt x="250237" y="102740"/>
                  <a:pt x="250294" y="75438"/>
                </a:cubicBezTo>
                <a:cubicBezTo>
                  <a:pt x="250294" y="75374"/>
                  <a:pt x="250294" y="75311"/>
                  <a:pt x="250294" y="75248"/>
                </a:cubicBezTo>
                <a:cubicBezTo>
                  <a:pt x="250456" y="47946"/>
                  <a:pt x="228444" y="25686"/>
                  <a:pt x="201145" y="25528"/>
                </a:cubicBezTo>
                <a:cubicBezTo>
                  <a:pt x="201078" y="25527"/>
                  <a:pt x="201021" y="25527"/>
                  <a:pt x="200954" y="25527"/>
                </a:cubicBezTo>
                <a:close/>
                <a:moveTo>
                  <a:pt x="437841" y="3429"/>
                </a:moveTo>
                <a:lnTo>
                  <a:pt x="502040" y="3429"/>
                </a:lnTo>
                <a:cubicBezTo>
                  <a:pt x="514623" y="3414"/>
                  <a:pt x="526748" y="8180"/>
                  <a:pt x="535949" y="16764"/>
                </a:cubicBezTo>
                <a:cubicBezTo>
                  <a:pt x="545074" y="25190"/>
                  <a:pt x="550427" y="36928"/>
                  <a:pt x="550808" y="49340"/>
                </a:cubicBezTo>
                <a:cubicBezTo>
                  <a:pt x="551303" y="66268"/>
                  <a:pt x="542883" y="82215"/>
                  <a:pt x="528615" y="91345"/>
                </a:cubicBezTo>
                <a:cubicBezTo>
                  <a:pt x="525881" y="92959"/>
                  <a:pt x="524852" y="96397"/>
                  <a:pt x="526233" y="99251"/>
                </a:cubicBezTo>
                <a:lnTo>
                  <a:pt x="544712" y="138017"/>
                </a:lnTo>
                <a:cubicBezTo>
                  <a:pt x="546188" y="141161"/>
                  <a:pt x="544826" y="144904"/>
                  <a:pt x="541683" y="146377"/>
                </a:cubicBezTo>
                <a:cubicBezTo>
                  <a:pt x="540845" y="146772"/>
                  <a:pt x="539930" y="146974"/>
                  <a:pt x="538997" y="146971"/>
                </a:cubicBezTo>
                <a:lnTo>
                  <a:pt x="525567" y="146971"/>
                </a:lnTo>
                <a:cubicBezTo>
                  <a:pt x="523166" y="146983"/>
                  <a:pt x="520976" y="145611"/>
                  <a:pt x="519947" y="143447"/>
                </a:cubicBezTo>
                <a:lnTo>
                  <a:pt x="500230" y="102203"/>
                </a:lnTo>
                <a:cubicBezTo>
                  <a:pt x="499221" y="100023"/>
                  <a:pt x="497011" y="98643"/>
                  <a:pt x="494611" y="98679"/>
                </a:cubicBezTo>
                <a:lnTo>
                  <a:pt x="463654" y="98679"/>
                </a:lnTo>
                <a:cubicBezTo>
                  <a:pt x="460235" y="98626"/>
                  <a:pt x="457425" y="101355"/>
                  <a:pt x="457368" y="104773"/>
                </a:cubicBezTo>
                <a:cubicBezTo>
                  <a:pt x="457368" y="104838"/>
                  <a:pt x="457368" y="104902"/>
                  <a:pt x="457368" y="104966"/>
                </a:cubicBezTo>
                <a:lnTo>
                  <a:pt x="457368" y="140684"/>
                </a:lnTo>
                <a:cubicBezTo>
                  <a:pt x="457368" y="144156"/>
                  <a:pt x="454558" y="146971"/>
                  <a:pt x="451081" y="146971"/>
                </a:cubicBezTo>
                <a:lnTo>
                  <a:pt x="437841" y="146971"/>
                </a:lnTo>
                <a:cubicBezTo>
                  <a:pt x="434365" y="146971"/>
                  <a:pt x="431555" y="144156"/>
                  <a:pt x="431555" y="140684"/>
                </a:cubicBezTo>
                <a:lnTo>
                  <a:pt x="431555" y="9716"/>
                </a:lnTo>
                <a:cubicBezTo>
                  <a:pt x="431603" y="6265"/>
                  <a:pt x="434393" y="3480"/>
                  <a:pt x="437841" y="3429"/>
                </a:cubicBezTo>
                <a:close/>
                <a:moveTo>
                  <a:pt x="293633" y="3429"/>
                </a:moveTo>
                <a:lnTo>
                  <a:pt x="306777" y="3429"/>
                </a:lnTo>
                <a:cubicBezTo>
                  <a:pt x="310101" y="3631"/>
                  <a:pt x="312692" y="6387"/>
                  <a:pt x="312683" y="9715"/>
                </a:cubicBezTo>
                <a:lnTo>
                  <a:pt x="312683" y="80677"/>
                </a:lnTo>
                <a:cubicBezTo>
                  <a:pt x="311454" y="102842"/>
                  <a:pt x="328427" y="121805"/>
                  <a:pt x="350592" y="123032"/>
                </a:cubicBezTo>
                <a:cubicBezTo>
                  <a:pt x="372757" y="124258"/>
                  <a:pt x="391721" y="107284"/>
                  <a:pt x="392950" y="85118"/>
                </a:cubicBezTo>
                <a:cubicBezTo>
                  <a:pt x="393026" y="83830"/>
                  <a:pt x="393035" y="82538"/>
                  <a:pt x="392978" y="81248"/>
                </a:cubicBezTo>
                <a:lnTo>
                  <a:pt x="392978" y="9715"/>
                </a:lnTo>
                <a:cubicBezTo>
                  <a:pt x="393026" y="6265"/>
                  <a:pt x="395817" y="3480"/>
                  <a:pt x="399265" y="3429"/>
                </a:cubicBezTo>
                <a:lnTo>
                  <a:pt x="412505" y="3429"/>
                </a:lnTo>
                <a:cubicBezTo>
                  <a:pt x="415943" y="3481"/>
                  <a:pt x="418696" y="6281"/>
                  <a:pt x="418696" y="9715"/>
                </a:cubicBezTo>
                <a:lnTo>
                  <a:pt x="418696" y="81153"/>
                </a:lnTo>
                <a:cubicBezTo>
                  <a:pt x="418696" y="108416"/>
                  <a:pt x="402119" y="131807"/>
                  <a:pt x="378496" y="141799"/>
                </a:cubicBezTo>
                <a:lnTo>
                  <a:pt x="353068" y="146933"/>
                </a:lnTo>
                <a:lnTo>
                  <a:pt x="327634" y="141836"/>
                </a:lnTo>
                <a:cubicBezTo>
                  <a:pt x="303998" y="131878"/>
                  <a:pt x="287389" y="108511"/>
                  <a:pt x="287346" y="81248"/>
                </a:cubicBezTo>
                <a:cubicBezTo>
                  <a:pt x="287346" y="81217"/>
                  <a:pt x="287346" y="81184"/>
                  <a:pt x="287346" y="81153"/>
                </a:cubicBezTo>
                <a:lnTo>
                  <a:pt x="287346" y="9715"/>
                </a:lnTo>
                <a:cubicBezTo>
                  <a:pt x="287394" y="6265"/>
                  <a:pt x="290184" y="3480"/>
                  <a:pt x="293633" y="3429"/>
                </a:cubicBezTo>
                <a:close/>
                <a:moveTo>
                  <a:pt x="6264" y="3333"/>
                </a:moveTo>
                <a:lnTo>
                  <a:pt x="18646" y="3333"/>
                </a:lnTo>
                <a:cubicBezTo>
                  <a:pt x="20692" y="3332"/>
                  <a:pt x="22611" y="4327"/>
                  <a:pt x="23790" y="6000"/>
                </a:cubicBezTo>
                <a:lnTo>
                  <a:pt x="61890" y="59817"/>
                </a:lnTo>
                <a:cubicBezTo>
                  <a:pt x="63109" y="61430"/>
                  <a:pt x="65011" y="62381"/>
                  <a:pt x="67033" y="62388"/>
                </a:cubicBezTo>
                <a:cubicBezTo>
                  <a:pt x="69032" y="62397"/>
                  <a:pt x="70913" y="61439"/>
                  <a:pt x="72081" y="59817"/>
                </a:cubicBezTo>
                <a:lnTo>
                  <a:pt x="110181" y="6000"/>
                </a:lnTo>
                <a:cubicBezTo>
                  <a:pt x="111360" y="4327"/>
                  <a:pt x="113279" y="3332"/>
                  <a:pt x="115325" y="3333"/>
                </a:cubicBezTo>
                <a:lnTo>
                  <a:pt x="127707" y="3333"/>
                </a:lnTo>
                <a:cubicBezTo>
                  <a:pt x="131179" y="3293"/>
                  <a:pt x="134026" y="6076"/>
                  <a:pt x="134065" y="9548"/>
                </a:cubicBezTo>
                <a:cubicBezTo>
                  <a:pt x="134082" y="10908"/>
                  <a:pt x="133655" y="12237"/>
                  <a:pt x="132851" y="13335"/>
                </a:cubicBezTo>
                <a:lnTo>
                  <a:pt x="81702" y="83724"/>
                </a:lnTo>
                <a:cubicBezTo>
                  <a:pt x="80555" y="85300"/>
                  <a:pt x="79953" y="87206"/>
                  <a:pt x="79987" y="89154"/>
                </a:cubicBezTo>
                <a:lnTo>
                  <a:pt x="79987" y="140684"/>
                </a:lnTo>
                <a:cubicBezTo>
                  <a:pt x="79987" y="144156"/>
                  <a:pt x="77172" y="146970"/>
                  <a:pt x="73701" y="146970"/>
                </a:cubicBezTo>
                <a:lnTo>
                  <a:pt x="60270" y="146970"/>
                </a:lnTo>
                <a:cubicBezTo>
                  <a:pt x="56798" y="146970"/>
                  <a:pt x="53984" y="144156"/>
                  <a:pt x="53984" y="140684"/>
                </a:cubicBezTo>
                <a:lnTo>
                  <a:pt x="53984" y="89154"/>
                </a:lnTo>
                <a:cubicBezTo>
                  <a:pt x="54018" y="87206"/>
                  <a:pt x="53416" y="85300"/>
                  <a:pt x="52269" y="83724"/>
                </a:cubicBezTo>
                <a:lnTo>
                  <a:pt x="1215" y="13335"/>
                </a:lnTo>
                <a:cubicBezTo>
                  <a:pt x="-836" y="10533"/>
                  <a:pt x="-229" y="6600"/>
                  <a:pt x="2572" y="4549"/>
                </a:cubicBezTo>
                <a:cubicBezTo>
                  <a:pt x="3643" y="3764"/>
                  <a:pt x="4936" y="3338"/>
                  <a:pt x="6264" y="3333"/>
                </a:cubicBezTo>
                <a:close/>
                <a:moveTo>
                  <a:pt x="1154026" y="3238"/>
                </a:moveTo>
                <a:cubicBezTo>
                  <a:pt x="1195269" y="3186"/>
                  <a:pt x="1228740" y="36577"/>
                  <a:pt x="1228797" y="77819"/>
                </a:cubicBezTo>
                <a:cubicBezTo>
                  <a:pt x="1228797" y="77850"/>
                  <a:pt x="1228797" y="77883"/>
                  <a:pt x="1228797" y="77914"/>
                </a:cubicBezTo>
                <a:cubicBezTo>
                  <a:pt x="1228740" y="119097"/>
                  <a:pt x="1195402" y="152485"/>
                  <a:pt x="1154216" y="152590"/>
                </a:cubicBezTo>
                <a:cubicBezTo>
                  <a:pt x="1112973" y="152642"/>
                  <a:pt x="1079502" y="119252"/>
                  <a:pt x="1079445" y="78009"/>
                </a:cubicBezTo>
                <a:cubicBezTo>
                  <a:pt x="1079388" y="36767"/>
                  <a:pt x="1112783" y="3290"/>
                  <a:pt x="1154026" y="3238"/>
                </a:cubicBezTo>
                <a:close/>
                <a:moveTo>
                  <a:pt x="646058" y="2096"/>
                </a:moveTo>
                <a:lnTo>
                  <a:pt x="659774" y="2096"/>
                </a:lnTo>
                <a:cubicBezTo>
                  <a:pt x="663250" y="2096"/>
                  <a:pt x="666060" y="4911"/>
                  <a:pt x="666060" y="8382"/>
                </a:cubicBezTo>
                <a:lnTo>
                  <a:pt x="666060" y="116491"/>
                </a:lnTo>
                <a:cubicBezTo>
                  <a:pt x="666060" y="119963"/>
                  <a:pt x="668870" y="122778"/>
                  <a:pt x="672346" y="122778"/>
                </a:cubicBezTo>
                <a:lnTo>
                  <a:pt x="750166" y="122778"/>
                </a:lnTo>
                <a:cubicBezTo>
                  <a:pt x="753633" y="122778"/>
                  <a:pt x="756452" y="125592"/>
                  <a:pt x="756452" y="129064"/>
                </a:cubicBezTo>
                <a:lnTo>
                  <a:pt x="756452" y="141733"/>
                </a:lnTo>
                <a:cubicBezTo>
                  <a:pt x="756509" y="145151"/>
                  <a:pt x="753776" y="147966"/>
                  <a:pt x="750356" y="148019"/>
                </a:cubicBezTo>
                <a:cubicBezTo>
                  <a:pt x="750290" y="148020"/>
                  <a:pt x="750232" y="148020"/>
                  <a:pt x="750166" y="148019"/>
                </a:cubicBezTo>
                <a:lnTo>
                  <a:pt x="646058" y="148019"/>
                </a:lnTo>
                <a:cubicBezTo>
                  <a:pt x="642581" y="148019"/>
                  <a:pt x="639771" y="145204"/>
                  <a:pt x="639771" y="141733"/>
                </a:cubicBezTo>
                <a:lnTo>
                  <a:pt x="639771" y="8382"/>
                </a:lnTo>
                <a:cubicBezTo>
                  <a:pt x="639819" y="4932"/>
                  <a:pt x="642609" y="2147"/>
                  <a:pt x="646058" y="2096"/>
                </a:cubicBezTo>
                <a:close/>
                <a:moveTo>
                  <a:pt x="995720" y="191"/>
                </a:moveTo>
                <a:cubicBezTo>
                  <a:pt x="1011922" y="355"/>
                  <a:pt x="1027629" y="5769"/>
                  <a:pt x="1040488" y="15621"/>
                </a:cubicBezTo>
                <a:cubicBezTo>
                  <a:pt x="1044298" y="18466"/>
                  <a:pt x="1047831" y="21654"/>
                  <a:pt x="1051060" y="25146"/>
                </a:cubicBezTo>
                <a:cubicBezTo>
                  <a:pt x="1051127" y="25235"/>
                  <a:pt x="1051194" y="25326"/>
                  <a:pt x="1051251" y="25418"/>
                </a:cubicBezTo>
                <a:cubicBezTo>
                  <a:pt x="1053146" y="28264"/>
                  <a:pt x="1052384" y="32107"/>
                  <a:pt x="1049536" y="34004"/>
                </a:cubicBezTo>
                <a:lnTo>
                  <a:pt x="1038964" y="41434"/>
                </a:lnTo>
                <a:cubicBezTo>
                  <a:pt x="1036478" y="43261"/>
                  <a:pt x="1033020" y="42976"/>
                  <a:pt x="1030867" y="40767"/>
                </a:cubicBezTo>
                <a:cubicBezTo>
                  <a:pt x="1029962" y="39830"/>
                  <a:pt x="1029010" y="38939"/>
                  <a:pt x="1028010" y="38100"/>
                </a:cubicBezTo>
                <a:cubicBezTo>
                  <a:pt x="1027753" y="37997"/>
                  <a:pt x="1027524" y="37834"/>
                  <a:pt x="1027343" y="37624"/>
                </a:cubicBezTo>
                <a:cubicBezTo>
                  <a:pt x="1018532" y="30242"/>
                  <a:pt x="1007407" y="26196"/>
                  <a:pt x="995911" y="26194"/>
                </a:cubicBezTo>
                <a:lnTo>
                  <a:pt x="993815" y="26194"/>
                </a:lnTo>
                <a:cubicBezTo>
                  <a:pt x="992672" y="26099"/>
                  <a:pt x="991529" y="26099"/>
                  <a:pt x="990386" y="26194"/>
                </a:cubicBezTo>
                <a:cubicBezTo>
                  <a:pt x="987414" y="26512"/>
                  <a:pt x="984481" y="27118"/>
                  <a:pt x="981623" y="28004"/>
                </a:cubicBezTo>
                <a:cubicBezTo>
                  <a:pt x="964526" y="33101"/>
                  <a:pt x="951524" y="47046"/>
                  <a:pt x="947638" y="64456"/>
                </a:cubicBezTo>
                <a:cubicBezTo>
                  <a:pt x="941704" y="90998"/>
                  <a:pt x="958411" y="117323"/>
                  <a:pt x="984957" y="123254"/>
                </a:cubicBezTo>
                <a:lnTo>
                  <a:pt x="988957" y="124016"/>
                </a:lnTo>
                <a:lnTo>
                  <a:pt x="992291" y="122968"/>
                </a:lnTo>
                <a:lnTo>
                  <a:pt x="1001816" y="122968"/>
                </a:lnTo>
                <a:cubicBezTo>
                  <a:pt x="1004274" y="122753"/>
                  <a:pt x="1006731" y="122403"/>
                  <a:pt x="1009150" y="121920"/>
                </a:cubicBezTo>
                <a:lnTo>
                  <a:pt x="1010484" y="121920"/>
                </a:lnTo>
                <a:lnTo>
                  <a:pt x="1011817" y="121920"/>
                </a:lnTo>
                <a:lnTo>
                  <a:pt x="1017437" y="119920"/>
                </a:lnTo>
                <a:lnTo>
                  <a:pt x="1018580" y="119444"/>
                </a:lnTo>
                <a:lnTo>
                  <a:pt x="1019723" y="118967"/>
                </a:lnTo>
                <a:lnTo>
                  <a:pt x="1020866" y="118396"/>
                </a:lnTo>
                <a:lnTo>
                  <a:pt x="1023438" y="117062"/>
                </a:lnTo>
                <a:lnTo>
                  <a:pt x="1024200" y="116491"/>
                </a:lnTo>
                <a:cubicBezTo>
                  <a:pt x="1031496" y="110931"/>
                  <a:pt x="1037316" y="103671"/>
                  <a:pt x="1041154" y="95345"/>
                </a:cubicBezTo>
                <a:cubicBezTo>
                  <a:pt x="1041764" y="93613"/>
                  <a:pt x="1041393" y="91690"/>
                  <a:pt x="1040202" y="90297"/>
                </a:cubicBezTo>
                <a:cubicBezTo>
                  <a:pt x="1039135" y="89178"/>
                  <a:pt x="1037649" y="88556"/>
                  <a:pt x="1036106" y="88583"/>
                </a:cubicBezTo>
                <a:lnTo>
                  <a:pt x="1008579" y="88583"/>
                </a:lnTo>
                <a:cubicBezTo>
                  <a:pt x="1005102" y="88583"/>
                  <a:pt x="1002292" y="85768"/>
                  <a:pt x="1002292" y="82296"/>
                </a:cubicBezTo>
                <a:lnTo>
                  <a:pt x="1002292" y="69437"/>
                </a:lnTo>
                <a:cubicBezTo>
                  <a:pt x="1002292" y="69373"/>
                  <a:pt x="1002292" y="69310"/>
                  <a:pt x="1002292" y="69245"/>
                </a:cubicBezTo>
                <a:cubicBezTo>
                  <a:pt x="1002350" y="65826"/>
                  <a:pt x="1005159" y="63097"/>
                  <a:pt x="1008579" y="63151"/>
                </a:cubicBezTo>
                <a:lnTo>
                  <a:pt x="1065729" y="63151"/>
                </a:lnTo>
                <a:lnTo>
                  <a:pt x="1066205" y="63151"/>
                </a:lnTo>
                <a:lnTo>
                  <a:pt x="1066777" y="63151"/>
                </a:lnTo>
                <a:cubicBezTo>
                  <a:pt x="1068139" y="64680"/>
                  <a:pt x="1068672" y="66776"/>
                  <a:pt x="1068205" y="68771"/>
                </a:cubicBezTo>
                <a:lnTo>
                  <a:pt x="1068205" y="80391"/>
                </a:lnTo>
                <a:cubicBezTo>
                  <a:pt x="1068244" y="101700"/>
                  <a:pt x="1059119" y="121997"/>
                  <a:pt x="1043155" y="136112"/>
                </a:cubicBezTo>
                <a:lnTo>
                  <a:pt x="1040869" y="138113"/>
                </a:lnTo>
                <a:lnTo>
                  <a:pt x="1039630" y="139065"/>
                </a:lnTo>
                <a:cubicBezTo>
                  <a:pt x="1038878" y="139697"/>
                  <a:pt x="1038087" y="140270"/>
                  <a:pt x="1037249" y="140780"/>
                </a:cubicBezTo>
                <a:lnTo>
                  <a:pt x="1036011" y="141637"/>
                </a:lnTo>
                <a:lnTo>
                  <a:pt x="1033630" y="143161"/>
                </a:lnTo>
                <a:lnTo>
                  <a:pt x="1032391" y="143923"/>
                </a:lnTo>
                <a:lnTo>
                  <a:pt x="1029915" y="145352"/>
                </a:lnTo>
                <a:lnTo>
                  <a:pt x="1029343" y="145352"/>
                </a:lnTo>
                <a:lnTo>
                  <a:pt x="1025343" y="147257"/>
                </a:lnTo>
                <a:lnTo>
                  <a:pt x="1024676" y="147257"/>
                </a:lnTo>
                <a:lnTo>
                  <a:pt x="1022104" y="148209"/>
                </a:lnTo>
                <a:lnTo>
                  <a:pt x="1020866" y="148209"/>
                </a:lnTo>
                <a:lnTo>
                  <a:pt x="1020104" y="148209"/>
                </a:lnTo>
                <a:lnTo>
                  <a:pt x="1018009" y="148971"/>
                </a:lnTo>
                <a:lnTo>
                  <a:pt x="1017151" y="148971"/>
                </a:lnTo>
                <a:lnTo>
                  <a:pt x="1015913" y="148971"/>
                </a:lnTo>
                <a:lnTo>
                  <a:pt x="1015056" y="148971"/>
                </a:lnTo>
                <a:lnTo>
                  <a:pt x="1013151" y="149447"/>
                </a:lnTo>
                <a:lnTo>
                  <a:pt x="1012103" y="149447"/>
                </a:lnTo>
                <a:lnTo>
                  <a:pt x="1010960" y="149447"/>
                </a:lnTo>
                <a:lnTo>
                  <a:pt x="1009912" y="149447"/>
                </a:lnTo>
                <a:lnTo>
                  <a:pt x="1008103" y="149447"/>
                </a:lnTo>
                <a:lnTo>
                  <a:pt x="1006960" y="149447"/>
                </a:lnTo>
                <a:lnTo>
                  <a:pt x="1005817" y="149447"/>
                </a:lnTo>
                <a:lnTo>
                  <a:pt x="1004578" y="149447"/>
                </a:lnTo>
                <a:lnTo>
                  <a:pt x="1002864" y="149447"/>
                </a:lnTo>
                <a:lnTo>
                  <a:pt x="995720" y="149447"/>
                </a:lnTo>
                <a:cubicBezTo>
                  <a:pt x="993939" y="149511"/>
                  <a:pt x="992167" y="149511"/>
                  <a:pt x="990386" y="149447"/>
                </a:cubicBezTo>
                <a:cubicBezTo>
                  <a:pt x="949171" y="147975"/>
                  <a:pt x="916948" y="113368"/>
                  <a:pt x="918425" y="72152"/>
                </a:cubicBezTo>
                <a:cubicBezTo>
                  <a:pt x="919901" y="30936"/>
                  <a:pt x="954505" y="-1282"/>
                  <a:pt x="995720" y="191"/>
                </a:cubicBezTo>
                <a:close/>
                <a:moveTo>
                  <a:pt x="836558" y="191"/>
                </a:moveTo>
                <a:cubicBezTo>
                  <a:pt x="877801" y="191"/>
                  <a:pt x="911234" y="33625"/>
                  <a:pt x="911234" y="74867"/>
                </a:cubicBezTo>
                <a:cubicBezTo>
                  <a:pt x="911234" y="116109"/>
                  <a:pt x="877801" y="149543"/>
                  <a:pt x="836558" y="149543"/>
                </a:cubicBezTo>
                <a:cubicBezTo>
                  <a:pt x="795315" y="149543"/>
                  <a:pt x="761882" y="116109"/>
                  <a:pt x="761882" y="74867"/>
                </a:cubicBezTo>
                <a:cubicBezTo>
                  <a:pt x="761882" y="33625"/>
                  <a:pt x="795315" y="191"/>
                  <a:pt x="836558" y="191"/>
                </a:cubicBezTo>
                <a:close/>
                <a:moveTo>
                  <a:pt x="200954" y="0"/>
                </a:moveTo>
                <a:cubicBezTo>
                  <a:pt x="242302" y="0"/>
                  <a:pt x="275821" y="33518"/>
                  <a:pt x="275821" y="74867"/>
                </a:cubicBezTo>
                <a:cubicBezTo>
                  <a:pt x="275821" y="116215"/>
                  <a:pt x="242302" y="149733"/>
                  <a:pt x="200954" y="149733"/>
                </a:cubicBezTo>
                <a:cubicBezTo>
                  <a:pt x="159606" y="149733"/>
                  <a:pt x="126088" y="116215"/>
                  <a:pt x="126088" y="74867"/>
                </a:cubicBezTo>
                <a:cubicBezTo>
                  <a:pt x="126088" y="33518"/>
                  <a:pt x="159606" y="0"/>
                  <a:pt x="200954" y="0"/>
                </a:cubicBezTo>
                <a:close/>
              </a:path>
            </a:pathLst>
          </a:custGeom>
          <a:solidFill>
            <a:schemeClr val="bg1"/>
          </a:solidFill>
          <a:ln w="9525" cap="flat">
            <a:noFill/>
            <a:miter/>
          </a:ln>
        </p:spPr>
        <p:txBody>
          <a:bodyPr vert="horz" wrap="square" lIns="91440" tIns="45720" rIns="91440" bIns="45720" rtlCol="0" anchor="ctr"/>
          <a:lstStyle/>
          <a:p>
            <a:pPr algn="l"/>
            <a:endParaRPr kumimoji="1" lang="zh-CN" altLang="en-US"/>
          </a:p>
        </p:txBody>
      </p:sp>
      <p:pic>
        <p:nvPicPr>
          <p:cNvPr id="17" name="图片 16">
            <a:extLst>
              <a:ext uri="{FF2B5EF4-FFF2-40B4-BE49-F238E27FC236}">
                <a16:creationId xmlns:a16="http://schemas.microsoft.com/office/drawing/2014/main" id="{0780233F-3DCE-ED9C-F5E0-28F627CB2E2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84149" y="850450"/>
            <a:ext cx="3611002" cy="811461"/>
          </a:xfrm>
          <a:prstGeom prst="rect">
            <a:avLst/>
          </a:prstGeom>
          <a:solidFill>
            <a:schemeClr val="bg1"/>
          </a:solidFill>
          <a:effectLst>
            <a:softEdge rad="38100"/>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sp>
        <p:nvSpPr>
          <p:cNvPr id="3"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0" y="1636038"/>
            <a:ext cx="12192000" cy="3802743"/>
          </a:xfrm>
          <a:prstGeom prst="rect">
            <a:avLst/>
          </a:prstGeom>
        </p:spPr>
      </p:pic>
      <p:sp>
        <p:nvSpPr>
          <p:cNvPr id="5" name="标题 1"/>
          <p:cNvSpPr txBox="1"/>
          <p:nvPr/>
        </p:nvSpPr>
        <p:spPr>
          <a:xfrm>
            <a:off x="0" y="1640114"/>
            <a:ext cx="12192000" cy="3802743"/>
          </a:xfrm>
          <a:prstGeom prst="rect">
            <a:avLst/>
          </a:prstGeom>
          <a:solidFill>
            <a:schemeClr val="accent1">
              <a:alpha val="95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3705224" y="2175964"/>
            <a:ext cx="7540625" cy="2573752"/>
          </a:xfrm>
          <a:prstGeom prst="rect">
            <a:avLst/>
          </a:prstGeom>
          <a:noFill/>
          <a:ln cap="sq">
            <a:noFill/>
          </a:ln>
        </p:spPr>
        <p:txBody>
          <a:bodyPr vert="horz" wrap="square" lIns="91440" tIns="45720" rIns="91440" bIns="45720" rtlCol="0" anchor="ctr"/>
          <a:lstStyle/>
          <a:p>
            <a:pPr algn="ctr"/>
            <a:r>
              <a:rPr kumimoji="1" lang="en-US" altLang="zh-CN" sz="6000">
                <a:ln w="12700">
                  <a:noFill/>
                </a:ln>
                <a:solidFill>
                  <a:schemeClr val="bg1"/>
                </a:solidFill>
                <a:latin typeface="OPPOSans H"/>
                <a:ea typeface="OPPOSans H"/>
                <a:cs typeface="OPPOSans H"/>
              </a:rPr>
              <a:t>学习目标</a:t>
            </a:r>
            <a:endParaRPr kumimoji="1" lang="zh-CN" altLang="en-US"/>
          </a:p>
        </p:txBody>
      </p:sp>
      <p:sp>
        <p:nvSpPr>
          <p:cNvPr id="7" name="标题 1"/>
          <p:cNvSpPr txBox="1"/>
          <p:nvPr/>
        </p:nvSpPr>
        <p:spPr>
          <a:xfrm>
            <a:off x="979261" y="2299884"/>
            <a:ext cx="2325913" cy="2325913"/>
          </a:xfrm>
          <a:prstGeom prst="ellipse">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010670" y="1299682"/>
            <a:ext cx="2263095" cy="4326316"/>
          </a:xfrm>
          <a:prstGeom prst="rect">
            <a:avLst/>
          </a:prstGeom>
          <a:noFill/>
          <a:ln cap="sq">
            <a:noFill/>
          </a:ln>
        </p:spPr>
        <p:txBody>
          <a:bodyPr vert="horz" wrap="square" lIns="91440" tIns="45720" rIns="91440" bIns="45720" rtlCol="0" anchor="ctr"/>
          <a:lstStyle/>
          <a:p>
            <a:pPr algn="ctr"/>
            <a:r>
              <a:rPr kumimoji="1" lang="en-US" altLang="zh-CN" sz="9600">
                <a:ln w="12700">
                  <a:noFill/>
                </a:ln>
                <a:solidFill>
                  <a:schemeClr val="accent1"/>
                </a:solidFill>
                <a:latin typeface="OPPOSans H"/>
                <a:ea typeface="OPPOSans H"/>
                <a:cs typeface="OPPOSans H"/>
              </a:rPr>
              <a:t>02</a:t>
            </a:r>
            <a:endParaRPr kumimoji="1" lang="zh-CN" altLang="en-US"/>
          </a:p>
        </p:txBody>
      </p:sp>
      <p:sp>
        <p:nvSpPr>
          <p:cNvPr id="9" name="标题 1"/>
          <p:cNvSpPr txBox="1"/>
          <p:nvPr/>
        </p:nvSpPr>
        <p:spPr>
          <a:xfrm>
            <a:off x="11045825" y="4326315"/>
            <a:ext cx="1146175" cy="1116542"/>
          </a:xfrm>
          <a:custGeom>
            <a:avLst/>
            <a:gdLst>
              <a:gd name="connsiteX0" fmla="*/ 979714 w 1146175"/>
              <a:gd name="connsiteY0" fmla="*/ 0 h 1116542"/>
              <a:gd name="connsiteX1" fmla="*/ 1079884 w 1146175"/>
              <a:gd name="connsiteY1" fmla="*/ 5058 h 1116542"/>
              <a:gd name="connsiteX2" fmla="*/ 1146175 w 1146175"/>
              <a:gd name="connsiteY2" fmla="*/ 15176 h 1116542"/>
              <a:gd name="connsiteX3" fmla="*/ 1146175 w 1146175"/>
              <a:gd name="connsiteY3" fmla="*/ 384519 h 1116542"/>
              <a:gd name="connsiteX4" fmla="*/ 1104796 w 1146175"/>
              <a:gd name="connsiteY4" fmla="*/ 371675 h 1116542"/>
              <a:gd name="connsiteX5" fmla="*/ 979714 w 1146175"/>
              <a:gd name="connsiteY5" fmla="*/ 359065 h 1116542"/>
              <a:gd name="connsiteX6" fmla="*/ 359065 w 1146175"/>
              <a:gd name="connsiteY6" fmla="*/ 979714 h 1116542"/>
              <a:gd name="connsiteX7" fmla="*/ 371674 w 1146175"/>
              <a:gd name="connsiteY7" fmla="*/ 1104797 h 1116542"/>
              <a:gd name="connsiteX8" fmla="*/ 375320 w 1146175"/>
              <a:gd name="connsiteY8" fmla="*/ 1116542 h 1116542"/>
              <a:gd name="connsiteX9" fmla="*/ 13793 w 1146175"/>
              <a:gd name="connsiteY9" fmla="*/ 1116542 h 1116542"/>
              <a:gd name="connsiteX10" fmla="*/ 0 w 1146175"/>
              <a:gd name="connsiteY10" fmla="*/ 979714 h 1116542"/>
              <a:gd name="connsiteX11" fmla="*/ 979714 w 1146175"/>
              <a:gd name="connsiteY11" fmla="*/ 0 h 1116542"/>
            </a:gdLst>
            <a:ahLst/>
            <a:cxnLst/>
            <a:rect l="l" t="t" r="r" b="b"/>
            <a:pathLst>
              <a:path w="1146175" h="1116542">
                <a:moveTo>
                  <a:pt x="979714" y="0"/>
                </a:moveTo>
                <a:cubicBezTo>
                  <a:pt x="1013532" y="0"/>
                  <a:pt x="1046949" y="1714"/>
                  <a:pt x="1079884" y="5058"/>
                </a:cubicBezTo>
                <a:lnTo>
                  <a:pt x="1146175" y="15176"/>
                </a:lnTo>
                <a:lnTo>
                  <a:pt x="1146175" y="384519"/>
                </a:lnTo>
                <a:lnTo>
                  <a:pt x="1104796" y="371675"/>
                </a:lnTo>
                <a:cubicBezTo>
                  <a:pt x="1064394" y="363407"/>
                  <a:pt x="1022561" y="359065"/>
                  <a:pt x="979714" y="359065"/>
                </a:cubicBezTo>
                <a:cubicBezTo>
                  <a:pt x="636939" y="359065"/>
                  <a:pt x="359065" y="636939"/>
                  <a:pt x="359065" y="979714"/>
                </a:cubicBezTo>
                <a:cubicBezTo>
                  <a:pt x="359065" y="1022561"/>
                  <a:pt x="363407" y="1064394"/>
                  <a:pt x="371674" y="1104797"/>
                </a:cubicBezTo>
                <a:lnTo>
                  <a:pt x="375320" y="1116542"/>
                </a:lnTo>
                <a:lnTo>
                  <a:pt x="13793" y="1116542"/>
                </a:lnTo>
                <a:lnTo>
                  <a:pt x="0" y="979714"/>
                </a:lnTo>
                <a:cubicBezTo>
                  <a:pt x="0" y="438633"/>
                  <a:pt x="438633" y="0"/>
                  <a:pt x="979714" y="0"/>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0" name="图片 9"/>
          <p:cNvPicPr>
            <a:picLocks noChangeAspect="1"/>
          </p:cNvPicPr>
          <p:nvPr/>
        </p:nvPicPr>
        <p:blipFill>
          <a:blip r:embed="rId4">
            <a:alphaModFix/>
          </a:blip>
          <a:srcRect/>
          <a:stretch>
            <a:fillRect/>
          </a:stretch>
        </p:blipFill>
        <p:spPr>
          <a:xfrm>
            <a:off x="9231087" y="3177285"/>
            <a:ext cx="2985444" cy="1572431"/>
          </a:xfrm>
          <a:prstGeom prst="rect">
            <a:avLst/>
          </a:prstGeom>
          <a:noFill/>
          <a:ln cap="sq">
            <a:noFill/>
          </a:ln>
        </p:spPr>
      </p:pic>
      <p:pic>
        <p:nvPicPr>
          <p:cNvPr id="12" name="图片 11">
            <a:extLst>
              <a:ext uri="{FF2B5EF4-FFF2-40B4-BE49-F238E27FC236}">
                <a16:creationId xmlns:a16="http://schemas.microsoft.com/office/drawing/2014/main" id="{7A4EE359-583A-E825-AD86-554D20A48C8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09041" y="520422"/>
            <a:ext cx="2376502" cy="53404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3616960" y="2986329"/>
            <a:ext cx="7879714" cy="1743077"/>
          </a:xfrm>
          <a:prstGeom prst="rect">
            <a:avLst/>
          </a:prstGeom>
          <a:solidFill>
            <a:schemeClr val="tx2">
              <a:lumMod val="20000"/>
              <a:lumOff val="80000"/>
              <a:alpha val="50000"/>
            </a:schemeClr>
          </a:solidFill>
          <a:ln w="12700" cap="sq">
            <a:solidFill>
              <a:schemeClr val="accent1">
                <a:lumMod val="20000"/>
                <a:lumOff val="80000"/>
              </a:schemeClr>
            </a:solidFill>
            <a:miter/>
          </a:ln>
        </p:spPr>
        <p:txBody>
          <a:bodyPr vert="horz" wrap="square" lIns="216000" tIns="45720" rIns="216000" bIns="45720" rtlCol="0" anchor="ctr"/>
          <a:lstStyle/>
          <a:p>
            <a:pPr algn="l"/>
            <a:endParaRPr kumimoji="1" lang="zh-CN" altLang="en-US"/>
          </a:p>
        </p:txBody>
      </p:sp>
      <p:sp>
        <p:nvSpPr>
          <p:cNvPr id="5" name="标题 1"/>
          <p:cNvSpPr txBox="1"/>
          <p:nvPr/>
        </p:nvSpPr>
        <p:spPr>
          <a:xfrm>
            <a:off x="695325" y="2548927"/>
            <a:ext cx="2921635" cy="2180480"/>
          </a:xfrm>
          <a:prstGeom prst="round1Rect">
            <a:avLst>
              <a:gd name="adj" fmla="val 21707"/>
            </a:avLst>
          </a:prstGeom>
          <a:gradFill>
            <a:gsLst>
              <a:gs pos="1000">
                <a:schemeClr val="accent1"/>
              </a:gs>
              <a:gs pos="100000">
                <a:schemeClr val="accent1">
                  <a:lumMod val="60000"/>
                  <a:lumOff val="40000"/>
                </a:schemeClr>
              </a:gs>
            </a:gsLst>
            <a:lin ang="2700000" scaled="0"/>
          </a:gradFill>
          <a:ln w="12700" cap="sq">
            <a:noFill/>
            <a:miter/>
          </a:ln>
          <a:effectLst>
            <a:outerShdw blurRad="330200" dist="190500" dir="5400000" sx="90000" sy="90000" algn="t" rotWithShape="0">
              <a:schemeClr val="accent1">
                <a:lumMod val="75000"/>
                <a:alpha val="25000"/>
              </a:schemeClr>
            </a:outerShdw>
          </a:effectLst>
        </p:spPr>
        <p:txBody>
          <a:bodyPr vert="horz" wrap="square" lIns="45720" tIns="22860" rIns="45720" bIns="22860" rtlCol="0" anchor="ctr"/>
          <a:lstStyle/>
          <a:p>
            <a:pPr algn="ctr"/>
            <a:endParaRPr kumimoji="1" lang="zh-CN" altLang="en-US"/>
          </a:p>
        </p:txBody>
      </p:sp>
      <p:sp>
        <p:nvSpPr>
          <p:cNvPr id="6" name="标题 1"/>
          <p:cNvSpPr txBox="1"/>
          <p:nvPr/>
        </p:nvSpPr>
        <p:spPr>
          <a:xfrm>
            <a:off x="3252395" y="2529877"/>
            <a:ext cx="383615" cy="383615"/>
          </a:xfrm>
          <a:custGeom>
            <a:avLst/>
            <a:gdLst>
              <a:gd name="connsiteX0" fmla="*/ 0 w 510591"/>
              <a:gd name="connsiteY0" fmla="*/ 0 h 510591"/>
              <a:gd name="connsiteX1" fmla="*/ 187095 w 510591"/>
              <a:gd name="connsiteY1" fmla="*/ 0 h 510591"/>
              <a:gd name="connsiteX2" fmla="*/ 510591 w 510591"/>
              <a:gd name="connsiteY2" fmla="*/ 323496 h 510591"/>
              <a:gd name="connsiteX3" fmla="*/ 510591 w 510591"/>
              <a:gd name="connsiteY3" fmla="*/ 510591 h 510591"/>
              <a:gd name="connsiteX4" fmla="*/ 0 w 510591"/>
              <a:gd name="connsiteY4" fmla="*/ 0 h 510591"/>
            </a:gdLst>
            <a:ahLst/>
            <a:cxnLst/>
            <a:rect l="l" t="t" r="r" b="b"/>
            <a:pathLst>
              <a:path w="510591" h="510591">
                <a:moveTo>
                  <a:pt x="0" y="0"/>
                </a:moveTo>
                <a:lnTo>
                  <a:pt x="187095" y="0"/>
                </a:lnTo>
                <a:cubicBezTo>
                  <a:pt x="365757" y="0"/>
                  <a:pt x="510591" y="144834"/>
                  <a:pt x="510591" y="323496"/>
                </a:cubicBezTo>
                <a:lnTo>
                  <a:pt x="510591" y="510591"/>
                </a:lnTo>
                <a:cubicBezTo>
                  <a:pt x="510591" y="228599"/>
                  <a:pt x="281992" y="0"/>
                  <a:pt x="0" y="0"/>
                </a:cubicBezTo>
                <a:close/>
              </a:path>
            </a:pathLst>
          </a:custGeom>
          <a:gradFill>
            <a:gsLst>
              <a:gs pos="1000">
                <a:schemeClr val="accent1"/>
              </a:gs>
              <a:gs pos="100000">
                <a:schemeClr val="accent1">
                  <a:lumMod val="60000"/>
                  <a:lumOff val="40000"/>
                </a:schemeClr>
              </a:gs>
            </a:gsLst>
            <a:lin ang="2700000" scaled="0"/>
          </a:gradFill>
          <a:ln w="12700" cap="sq">
            <a:noFill/>
            <a:miter/>
          </a:ln>
          <a:effectLst>
            <a:outerShdw blurRad="330200" dist="190500" dir="5400000" sx="90000" sy="90000" algn="t" rotWithShape="0">
              <a:schemeClr val="accent1">
                <a:lumMod val="75000"/>
                <a:alpha val="25000"/>
              </a:schemeClr>
            </a:outerShdw>
          </a:effectLst>
        </p:spPr>
        <p:txBody>
          <a:bodyPr vert="horz" wrap="square" lIns="45720" tIns="22860" rIns="45720" bIns="22860" rtlCol="0" anchor="ctr"/>
          <a:lstStyle/>
          <a:p>
            <a:pPr algn="ctr"/>
            <a:endParaRPr kumimoji="1" lang="zh-CN" altLang="en-US"/>
          </a:p>
        </p:txBody>
      </p:sp>
      <p:sp>
        <p:nvSpPr>
          <p:cNvPr id="7" name="标题 1"/>
          <p:cNvSpPr txBox="1"/>
          <p:nvPr/>
        </p:nvSpPr>
        <p:spPr>
          <a:xfrm>
            <a:off x="772529" y="3028725"/>
            <a:ext cx="2767227" cy="1220885"/>
          </a:xfrm>
          <a:prstGeom prst="rect">
            <a:avLst/>
          </a:prstGeom>
          <a:noFill/>
          <a:ln>
            <a:noFill/>
          </a:ln>
        </p:spPr>
        <p:txBody>
          <a:bodyPr vert="horz" wrap="square" lIns="0" tIns="0" rIns="0" bIns="0" rtlCol="0" anchor="ctr"/>
          <a:lstStyle/>
          <a:p>
            <a:pPr algn="ctr"/>
            <a:endParaRPr kumimoji="1" lang="zh-CN" altLang="en-US" dirty="0"/>
          </a:p>
        </p:txBody>
      </p:sp>
      <p:sp>
        <p:nvSpPr>
          <p:cNvPr id="8" name="标题 1"/>
          <p:cNvSpPr txBox="1"/>
          <p:nvPr/>
        </p:nvSpPr>
        <p:spPr>
          <a:xfrm>
            <a:off x="3864680" y="3211358"/>
            <a:ext cx="7384274" cy="1293018"/>
          </a:xfrm>
          <a:prstGeom prst="rect">
            <a:avLst/>
          </a:prstGeom>
          <a:noFill/>
          <a:ln>
            <a:noFill/>
          </a:ln>
        </p:spPr>
        <p:txBody>
          <a:bodyPr vert="horz" wrap="square" lIns="0" tIns="0" rIns="0" bIns="0" rtlCol="0" anchor="t"/>
          <a:lstStyle/>
          <a:p>
            <a:pPr algn="l"/>
            <a:r>
              <a:rPr kumimoji="1" lang="en-US" altLang="zh-CN" sz="1400">
                <a:ln w="12700">
                  <a:noFill/>
                </a:ln>
                <a:solidFill>
                  <a:schemeClr val="tx1"/>
                </a:solidFill>
                <a:latin typeface="Source Han Sans"/>
                <a:ea typeface="Source Han Sans"/>
                <a:cs typeface="Source Han Sans"/>
              </a:rPr>
              <a:t>1、了解Tableau的特点并掌握Tableau的下载与安装。
2、学习Tableau的界面，包括数据导入界面、数据源界面、工作表界面。
3、学习Tableau的基本操作，区分维度字段和度量字段，认识列和行的区别。
4、学习Tableau的筛选器功能和标记功能。
5、了解Tableau数据可视化图表类型，并使用Tableau进行可视化分析。</a:t>
            </a:r>
            <a:endParaRPr kumimoji="1" lang="zh-CN" altLang="en-US"/>
          </a:p>
        </p:txBody>
      </p:sp>
      <p:sp>
        <p:nvSpPr>
          <p:cNvPr id="9" name="标题 1"/>
          <p:cNvSpPr txBox="1"/>
          <p:nvPr/>
        </p:nvSpPr>
        <p:spPr>
          <a:xfrm>
            <a:off x="438153" y="454500"/>
            <a:ext cx="6685308" cy="510950"/>
          </a:xfrm>
          <a:prstGeom prst="parallelogram">
            <a:avLst>
              <a:gd name="adj" fmla="val 42948"/>
            </a:avLst>
          </a:prstGeom>
          <a:gradFill>
            <a:gsLst>
              <a:gs pos="0">
                <a:schemeClr val="accent1">
                  <a:lumMod val="20000"/>
                  <a:lumOff val="80000"/>
                </a:schemeClr>
              </a:gs>
              <a:gs pos="89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773150" y="475975"/>
            <a:ext cx="1074575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学习目标</a:t>
            </a:r>
            <a:endParaRPr kumimoji="1" lang="zh-CN" altLang="en-US"/>
          </a:p>
        </p:txBody>
      </p:sp>
      <p:sp>
        <p:nvSpPr>
          <p:cNvPr id="11" name="标题 1"/>
          <p:cNvSpPr txBox="1"/>
          <p:nvPr/>
        </p:nvSpPr>
        <p:spPr>
          <a:xfrm>
            <a:off x="169743" y="-1"/>
            <a:ext cx="603407" cy="965451"/>
          </a:xfrm>
          <a:prstGeom prst="parallelogram">
            <a:avLst>
              <a:gd name="adj" fmla="val 73502"/>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sp>
        <p:nvSpPr>
          <p:cNvPr id="3"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0" y="1636038"/>
            <a:ext cx="12192000" cy="3802743"/>
          </a:xfrm>
          <a:prstGeom prst="rect">
            <a:avLst/>
          </a:prstGeom>
        </p:spPr>
      </p:pic>
      <p:sp>
        <p:nvSpPr>
          <p:cNvPr id="5" name="标题 1"/>
          <p:cNvSpPr txBox="1"/>
          <p:nvPr/>
        </p:nvSpPr>
        <p:spPr>
          <a:xfrm>
            <a:off x="0" y="1640114"/>
            <a:ext cx="12192000" cy="3802743"/>
          </a:xfrm>
          <a:prstGeom prst="rect">
            <a:avLst/>
          </a:prstGeom>
          <a:solidFill>
            <a:schemeClr val="accent1">
              <a:alpha val="95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3705224" y="2175964"/>
            <a:ext cx="7540625" cy="2573752"/>
          </a:xfrm>
          <a:prstGeom prst="rect">
            <a:avLst/>
          </a:prstGeom>
          <a:noFill/>
          <a:ln cap="sq">
            <a:noFill/>
          </a:ln>
        </p:spPr>
        <p:txBody>
          <a:bodyPr vert="horz" wrap="square" lIns="91440" tIns="45720" rIns="91440" bIns="45720" rtlCol="0" anchor="ctr"/>
          <a:lstStyle/>
          <a:p>
            <a:pPr algn="ctr"/>
            <a:r>
              <a:rPr kumimoji="1" lang="en-US" altLang="zh-CN" sz="6000">
                <a:ln w="12700">
                  <a:noFill/>
                </a:ln>
                <a:solidFill>
                  <a:schemeClr val="bg1"/>
                </a:solidFill>
                <a:latin typeface="OPPOSans H"/>
                <a:ea typeface="OPPOSans H"/>
                <a:cs typeface="OPPOSans H"/>
              </a:rPr>
              <a:t>相关知识</a:t>
            </a:r>
            <a:endParaRPr kumimoji="1" lang="zh-CN" altLang="en-US"/>
          </a:p>
        </p:txBody>
      </p:sp>
      <p:sp>
        <p:nvSpPr>
          <p:cNvPr id="7" name="标题 1"/>
          <p:cNvSpPr txBox="1"/>
          <p:nvPr/>
        </p:nvSpPr>
        <p:spPr>
          <a:xfrm>
            <a:off x="979261" y="2299884"/>
            <a:ext cx="2325913" cy="2325913"/>
          </a:xfrm>
          <a:prstGeom prst="ellipse">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010670" y="1299682"/>
            <a:ext cx="2263095" cy="4326316"/>
          </a:xfrm>
          <a:prstGeom prst="rect">
            <a:avLst/>
          </a:prstGeom>
          <a:noFill/>
          <a:ln cap="sq">
            <a:noFill/>
          </a:ln>
        </p:spPr>
        <p:txBody>
          <a:bodyPr vert="horz" wrap="square" lIns="91440" tIns="45720" rIns="91440" bIns="45720" rtlCol="0" anchor="ctr"/>
          <a:lstStyle/>
          <a:p>
            <a:pPr algn="ctr"/>
            <a:r>
              <a:rPr kumimoji="1" lang="en-US" altLang="zh-CN" sz="9600">
                <a:ln w="12700">
                  <a:noFill/>
                </a:ln>
                <a:solidFill>
                  <a:schemeClr val="accent1"/>
                </a:solidFill>
                <a:latin typeface="OPPOSans H"/>
                <a:ea typeface="OPPOSans H"/>
                <a:cs typeface="OPPOSans H"/>
              </a:rPr>
              <a:t>03</a:t>
            </a:r>
            <a:endParaRPr kumimoji="1" lang="zh-CN" altLang="en-US"/>
          </a:p>
        </p:txBody>
      </p:sp>
      <p:sp>
        <p:nvSpPr>
          <p:cNvPr id="9" name="标题 1"/>
          <p:cNvSpPr txBox="1"/>
          <p:nvPr/>
        </p:nvSpPr>
        <p:spPr>
          <a:xfrm>
            <a:off x="11045825" y="4326315"/>
            <a:ext cx="1146175" cy="1116542"/>
          </a:xfrm>
          <a:custGeom>
            <a:avLst/>
            <a:gdLst>
              <a:gd name="connsiteX0" fmla="*/ 979714 w 1146175"/>
              <a:gd name="connsiteY0" fmla="*/ 0 h 1116542"/>
              <a:gd name="connsiteX1" fmla="*/ 1079884 w 1146175"/>
              <a:gd name="connsiteY1" fmla="*/ 5058 h 1116542"/>
              <a:gd name="connsiteX2" fmla="*/ 1146175 w 1146175"/>
              <a:gd name="connsiteY2" fmla="*/ 15176 h 1116542"/>
              <a:gd name="connsiteX3" fmla="*/ 1146175 w 1146175"/>
              <a:gd name="connsiteY3" fmla="*/ 384519 h 1116542"/>
              <a:gd name="connsiteX4" fmla="*/ 1104796 w 1146175"/>
              <a:gd name="connsiteY4" fmla="*/ 371675 h 1116542"/>
              <a:gd name="connsiteX5" fmla="*/ 979714 w 1146175"/>
              <a:gd name="connsiteY5" fmla="*/ 359065 h 1116542"/>
              <a:gd name="connsiteX6" fmla="*/ 359065 w 1146175"/>
              <a:gd name="connsiteY6" fmla="*/ 979714 h 1116542"/>
              <a:gd name="connsiteX7" fmla="*/ 371674 w 1146175"/>
              <a:gd name="connsiteY7" fmla="*/ 1104797 h 1116542"/>
              <a:gd name="connsiteX8" fmla="*/ 375320 w 1146175"/>
              <a:gd name="connsiteY8" fmla="*/ 1116542 h 1116542"/>
              <a:gd name="connsiteX9" fmla="*/ 13793 w 1146175"/>
              <a:gd name="connsiteY9" fmla="*/ 1116542 h 1116542"/>
              <a:gd name="connsiteX10" fmla="*/ 0 w 1146175"/>
              <a:gd name="connsiteY10" fmla="*/ 979714 h 1116542"/>
              <a:gd name="connsiteX11" fmla="*/ 979714 w 1146175"/>
              <a:gd name="connsiteY11" fmla="*/ 0 h 1116542"/>
            </a:gdLst>
            <a:ahLst/>
            <a:cxnLst/>
            <a:rect l="l" t="t" r="r" b="b"/>
            <a:pathLst>
              <a:path w="1146175" h="1116542">
                <a:moveTo>
                  <a:pt x="979714" y="0"/>
                </a:moveTo>
                <a:cubicBezTo>
                  <a:pt x="1013532" y="0"/>
                  <a:pt x="1046949" y="1714"/>
                  <a:pt x="1079884" y="5058"/>
                </a:cubicBezTo>
                <a:lnTo>
                  <a:pt x="1146175" y="15176"/>
                </a:lnTo>
                <a:lnTo>
                  <a:pt x="1146175" y="384519"/>
                </a:lnTo>
                <a:lnTo>
                  <a:pt x="1104796" y="371675"/>
                </a:lnTo>
                <a:cubicBezTo>
                  <a:pt x="1064394" y="363407"/>
                  <a:pt x="1022561" y="359065"/>
                  <a:pt x="979714" y="359065"/>
                </a:cubicBezTo>
                <a:cubicBezTo>
                  <a:pt x="636939" y="359065"/>
                  <a:pt x="359065" y="636939"/>
                  <a:pt x="359065" y="979714"/>
                </a:cubicBezTo>
                <a:cubicBezTo>
                  <a:pt x="359065" y="1022561"/>
                  <a:pt x="363407" y="1064394"/>
                  <a:pt x="371674" y="1104797"/>
                </a:cubicBezTo>
                <a:lnTo>
                  <a:pt x="375320" y="1116542"/>
                </a:lnTo>
                <a:lnTo>
                  <a:pt x="13793" y="1116542"/>
                </a:lnTo>
                <a:lnTo>
                  <a:pt x="0" y="979714"/>
                </a:lnTo>
                <a:cubicBezTo>
                  <a:pt x="0" y="438633"/>
                  <a:pt x="438633" y="0"/>
                  <a:pt x="979714" y="0"/>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0" name="图片 9"/>
          <p:cNvPicPr>
            <a:picLocks noChangeAspect="1"/>
          </p:cNvPicPr>
          <p:nvPr/>
        </p:nvPicPr>
        <p:blipFill>
          <a:blip r:embed="rId4">
            <a:alphaModFix/>
          </a:blip>
          <a:srcRect/>
          <a:stretch>
            <a:fillRect/>
          </a:stretch>
        </p:blipFill>
        <p:spPr>
          <a:xfrm>
            <a:off x="9231087" y="3177285"/>
            <a:ext cx="2985444" cy="1572431"/>
          </a:xfrm>
          <a:prstGeom prst="rect">
            <a:avLst/>
          </a:prstGeom>
          <a:noFill/>
          <a:ln cap="sq">
            <a:noFill/>
          </a:ln>
        </p:spPr>
      </p:pic>
      <p:pic>
        <p:nvPicPr>
          <p:cNvPr id="12" name="图片 11">
            <a:extLst>
              <a:ext uri="{FF2B5EF4-FFF2-40B4-BE49-F238E27FC236}">
                <a16:creationId xmlns:a16="http://schemas.microsoft.com/office/drawing/2014/main" id="{258A02A4-33B3-2C86-90E6-FE342A8471D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09041" y="520422"/>
            <a:ext cx="2376502" cy="53404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4439587" y="1504004"/>
            <a:ext cx="6840000" cy="3960000"/>
          </a:xfrm>
          <a:prstGeom prst="rect">
            <a:avLst/>
          </a:prstGeom>
          <a:solidFill>
            <a:schemeClr val="bg1"/>
          </a:solidFill>
          <a:ln w="25400" cap="sq">
            <a:noFill/>
            <a:miter/>
          </a:ln>
          <a:effectLst>
            <a:outerShdw blurRad="317500" dist="127000" dir="2700000" sx="104000" sy="104000" algn="ctr" rotWithShape="0">
              <a:schemeClr val="accent1">
                <a:lumMod val="75000"/>
                <a:alpha val="10000"/>
              </a:schemeClr>
            </a:outerShdw>
          </a:effectLst>
        </p:spPr>
        <p:txBody>
          <a:bodyPr vert="horz" wrap="square" lIns="91440" tIns="45720" rIns="91440" bIns="45720" rtlCol="0" anchor="ctr"/>
          <a:lstStyle/>
          <a:p>
            <a:pPr algn="ctr"/>
            <a:endParaRPr kumimoji="1" lang="zh-CN" altLang="en-US"/>
          </a:p>
        </p:txBody>
      </p:sp>
      <p:sp>
        <p:nvSpPr>
          <p:cNvPr id="5" name="标题 1"/>
          <p:cNvSpPr txBox="1"/>
          <p:nvPr/>
        </p:nvSpPr>
        <p:spPr>
          <a:xfrm flipH="1">
            <a:off x="660400" y="2486391"/>
            <a:ext cx="4404581" cy="3388139"/>
          </a:xfrm>
          <a:prstGeom prst="roundRect">
            <a:avLst>
              <a:gd name="adj" fmla="val 5758"/>
            </a:avLst>
          </a:prstGeom>
          <a:blipFill>
            <a:blip r:embed="rId3"/>
            <a:srcRect/>
            <a:stretch>
              <a:fillRect l="-11539" t="-10000" r="-26923" b="-10000"/>
            </a:stretch>
          </a:blipFill>
          <a:ln w="12700" cap="sq">
            <a:noFill/>
            <a:miter/>
          </a:ln>
          <a:effectLst/>
        </p:spPr>
        <p:txBody>
          <a:bodyPr vert="horz" wrap="square" lIns="91440" tIns="45720" rIns="91440" bIns="45720" rtlCol="0" anchor="ctr"/>
          <a:lstStyle/>
          <a:p>
            <a:pPr algn="ctr"/>
            <a:endParaRPr kumimoji="1" lang="zh-CN" altLang="en-US"/>
          </a:p>
        </p:txBody>
      </p:sp>
      <p:sp>
        <p:nvSpPr>
          <p:cNvPr id="6" name="标题 1"/>
          <p:cNvSpPr txBox="1"/>
          <p:nvPr/>
        </p:nvSpPr>
        <p:spPr>
          <a:xfrm>
            <a:off x="5479946" y="2176404"/>
            <a:ext cx="5400000" cy="2808346"/>
          </a:xfrm>
          <a:prstGeom prst="rect">
            <a:avLst/>
          </a:prstGeom>
          <a:noFill/>
          <a:ln w="12700" cap="sq">
            <a:noFill/>
            <a:miter/>
          </a:ln>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Tableau是一款数据分析工具，它可以帮助用户快速地分析、可视化和分享数据。Tableau提供了多种数据源的连接，包括Excel文件、数据库、API等，用户可以通过简单的拖放操作来创建数据源和数据表，并通过各种图表和仪表板来展示数据。同时，Tableau还提供了丰富的的数据分析和可视化功能，如筛选器、交叉筛选器、计算字段、动态聚合等，让用户可以更加灵活地分析数据和制定决策。此外，Tableau还支持多种数据可视化方式，如柱状图、折线图、饼图、地图等，让用户可以更加直观地展示数据和吸引观众的注意力。总的来说，Tableau是一款功能强大、易于使用的数据分析工具，适用于各种行业和领域的用户。</a:t>
            </a:r>
            <a:endParaRPr kumimoji="1" lang="zh-CN" altLang="en-US"/>
          </a:p>
        </p:txBody>
      </p:sp>
      <p:sp>
        <p:nvSpPr>
          <p:cNvPr id="7" name="标题 1"/>
          <p:cNvSpPr txBox="1"/>
          <p:nvPr/>
        </p:nvSpPr>
        <p:spPr>
          <a:xfrm>
            <a:off x="4787152" y="1876291"/>
            <a:ext cx="506594" cy="402033"/>
          </a:xfrm>
          <a:custGeom>
            <a:avLst/>
            <a:gdLst>
              <a:gd name="connsiteX0" fmla="*/ 431250 w 431250"/>
              <a:gd name="connsiteY0" fmla="*/ 0 h 342240"/>
              <a:gd name="connsiteX1" fmla="*/ 431250 w 431250"/>
              <a:gd name="connsiteY1" fmla="*/ 74003 h 342240"/>
              <a:gd name="connsiteX2" fmla="*/ 332839 w 431250"/>
              <a:gd name="connsiteY2" fmla="*/ 169740 h 342240"/>
              <a:gd name="connsiteX3" fmla="*/ 431250 w 431250"/>
              <a:gd name="connsiteY3" fmla="*/ 169740 h 342240"/>
              <a:gd name="connsiteX4" fmla="*/ 431250 w 431250"/>
              <a:gd name="connsiteY4" fmla="*/ 342240 h 342240"/>
              <a:gd name="connsiteX5" fmla="*/ 258750 w 431250"/>
              <a:gd name="connsiteY5" fmla="*/ 342240 h 342240"/>
              <a:gd name="connsiteX6" fmla="*/ 258750 w 431250"/>
              <a:gd name="connsiteY6" fmla="*/ 169740 h 342240"/>
              <a:gd name="connsiteX7" fmla="*/ 431250 w 431250"/>
              <a:gd name="connsiteY7" fmla="*/ 0 h 342240"/>
              <a:gd name="connsiteX8" fmla="*/ 172500 w 431250"/>
              <a:gd name="connsiteY8" fmla="*/ 0 h 342240"/>
              <a:gd name="connsiteX9" fmla="*/ 172500 w 431250"/>
              <a:gd name="connsiteY9" fmla="*/ 74003 h 342240"/>
              <a:gd name="connsiteX10" fmla="*/ 74089 w 431250"/>
              <a:gd name="connsiteY10" fmla="*/ 169740 h 342240"/>
              <a:gd name="connsiteX11" fmla="*/ 172500 w 431250"/>
              <a:gd name="connsiteY11" fmla="*/ 169740 h 342240"/>
              <a:gd name="connsiteX12" fmla="*/ 172500 w 431250"/>
              <a:gd name="connsiteY12" fmla="*/ 342240 h 342240"/>
              <a:gd name="connsiteX13" fmla="*/ 0 w 431250"/>
              <a:gd name="connsiteY13" fmla="*/ 342240 h 342240"/>
              <a:gd name="connsiteX14" fmla="*/ 0 w 431250"/>
              <a:gd name="connsiteY14" fmla="*/ 169740 h 342240"/>
              <a:gd name="connsiteX15" fmla="*/ 172500 w 431250"/>
              <a:gd name="connsiteY15" fmla="*/ 0 h 342240"/>
            </a:gdLst>
            <a:ahLst/>
            <a:cxnLst/>
            <a:rect l="l" t="t" r="r" b="b"/>
            <a:pathLst>
              <a:path w="431250" h="342240">
                <a:moveTo>
                  <a:pt x="431250" y="0"/>
                </a:moveTo>
                <a:lnTo>
                  <a:pt x="431250" y="74003"/>
                </a:lnTo>
                <a:cubicBezTo>
                  <a:pt x="377945" y="74028"/>
                  <a:pt x="334333" y="116456"/>
                  <a:pt x="332839" y="169740"/>
                </a:cubicBezTo>
                <a:lnTo>
                  <a:pt x="431250" y="169740"/>
                </a:lnTo>
                <a:lnTo>
                  <a:pt x="431250" y="342240"/>
                </a:lnTo>
                <a:lnTo>
                  <a:pt x="258750" y="342240"/>
                </a:lnTo>
                <a:lnTo>
                  <a:pt x="258750" y="169740"/>
                </a:lnTo>
                <a:cubicBezTo>
                  <a:pt x="260258" y="75551"/>
                  <a:pt x="337049" y="-12"/>
                  <a:pt x="431250" y="0"/>
                </a:cubicBezTo>
                <a:close/>
                <a:moveTo>
                  <a:pt x="172500" y="0"/>
                </a:moveTo>
                <a:lnTo>
                  <a:pt x="172500" y="74003"/>
                </a:lnTo>
                <a:cubicBezTo>
                  <a:pt x="119195" y="74028"/>
                  <a:pt x="75583" y="116456"/>
                  <a:pt x="74089" y="169740"/>
                </a:cubicBezTo>
                <a:lnTo>
                  <a:pt x="172500" y="169740"/>
                </a:lnTo>
                <a:lnTo>
                  <a:pt x="172500" y="342240"/>
                </a:lnTo>
                <a:lnTo>
                  <a:pt x="0" y="342240"/>
                </a:lnTo>
                <a:lnTo>
                  <a:pt x="0" y="169740"/>
                </a:lnTo>
                <a:cubicBezTo>
                  <a:pt x="1508" y="75551"/>
                  <a:pt x="78299" y="-12"/>
                  <a:pt x="172500" y="0"/>
                </a:cubicBezTo>
                <a:close/>
              </a:path>
            </a:pathLst>
          </a:custGeom>
          <a:solidFill>
            <a:schemeClr val="accent1"/>
          </a:solidFill>
          <a:ln w="5424" cap="flat">
            <a:noFill/>
            <a:miter/>
          </a:ln>
        </p:spPr>
        <p:txBody>
          <a:bodyPr vert="horz" wrap="square" lIns="91440" tIns="45720" rIns="91440" bIns="45720" rtlCol="0" anchor="ctr"/>
          <a:lstStyle/>
          <a:p>
            <a:pPr algn="l"/>
            <a:endParaRPr kumimoji="1" lang="zh-CN" altLang="en-US"/>
          </a:p>
        </p:txBody>
      </p:sp>
      <p:sp>
        <p:nvSpPr>
          <p:cNvPr id="8" name="标题 1"/>
          <p:cNvSpPr txBox="1"/>
          <p:nvPr/>
        </p:nvSpPr>
        <p:spPr>
          <a:xfrm>
            <a:off x="10618900" y="1162104"/>
            <a:ext cx="900000" cy="900000"/>
          </a:xfrm>
          <a:prstGeom prst="roundRect">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nvGrpSpPr>
          <p:cNvPr id="9" name="组合 8"/>
          <p:cNvGrpSpPr/>
          <p:nvPr/>
        </p:nvGrpSpPr>
        <p:grpSpPr>
          <a:xfrm>
            <a:off x="10827270" y="1324104"/>
            <a:ext cx="483261" cy="576000"/>
            <a:chOff x="10827270" y="1324104"/>
            <a:chExt cx="483261" cy="576000"/>
          </a:xfrm>
        </p:grpSpPr>
        <p:sp>
          <p:nvSpPr>
            <p:cNvPr id="10" name="标题 1"/>
            <p:cNvSpPr txBox="1"/>
            <p:nvPr/>
          </p:nvSpPr>
          <p:spPr>
            <a:xfrm>
              <a:off x="11003505" y="1793654"/>
              <a:ext cx="130944" cy="28808"/>
            </a:xfrm>
            <a:custGeom>
              <a:avLst/>
              <a:gdLst>
                <a:gd name="T0" fmla="*/ 319 w 359"/>
                <a:gd name="T1" fmla="*/ 0 h 79"/>
                <a:gd name="T2" fmla="*/ 39 w 359"/>
                <a:gd name="T3" fmla="*/ 0 h 79"/>
                <a:gd name="T4" fmla="*/ 0 w 359"/>
                <a:gd name="T5" fmla="*/ 40 h 79"/>
                <a:gd name="T6" fmla="*/ 39 w 359"/>
                <a:gd name="T7" fmla="*/ 79 h 79"/>
                <a:gd name="T8" fmla="*/ 319 w 359"/>
                <a:gd name="T9" fmla="*/ 79 h 79"/>
                <a:gd name="T10" fmla="*/ 359 w 359"/>
                <a:gd name="T11" fmla="*/ 40 h 79"/>
                <a:gd name="T12" fmla="*/ 319 w 359"/>
                <a:gd name="T13" fmla="*/ 0 h 79"/>
                <a:gd name="T14" fmla="*/ 319 w 359"/>
                <a:gd name="T15" fmla="*/ 0 h 79"/>
                <a:gd name="T16" fmla="*/ 319 w 359"/>
                <a:gd name="T17" fmla="*/ 0 h 79"/>
              </a:gdLst>
              <a:ahLst/>
              <a:cxnLst/>
              <a:rect l="0" t="0" r="r" b="b"/>
              <a:pathLst>
                <a:path w="359" h="79">
                  <a:moveTo>
                    <a:pt x="319" y="0"/>
                  </a:moveTo>
                  <a:cubicBezTo>
                    <a:pt x="39" y="0"/>
                    <a:pt x="39" y="0"/>
                    <a:pt x="39" y="0"/>
                  </a:cubicBezTo>
                  <a:cubicBezTo>
                    <a:pt x="17" y="0"/>
                    <a:pt x="0" y="18"/>
                    <a:pt x="0" y="40"/>
                  </a:cubicBezTo>
                  <a:cubicBezTo>
                    <a:pt x="0" y="61"/>
                    <a:pt x="17" y="79"/>
                    <a:pt x="39" y="79"/>
                  </a:cubicBezTo>
                  <a:cubicBezTo>
                    <a:pt x="319" y="79"/>
                    <a:pt x="319" y="79"/>
                    <a:pt x="319" y="79"/>
                  </a:cubicBezTo>
                  <a:cubicBezTo>
                    <a:pt x="341" y="79"/>
                    <a:pt x="359" y="61"/>
                    <a:pt x="359" y="40"/>
                  </a:cubicBezTo>
                  <a:cubicBezTo>
                    <a:pt x="359" y="18"/>
                    <a:pt x="341" y="0"/>
                    <a:pt x="319" y="0"/>
                  </a:cubicBezTo>
                  <a:close/>
                  <a:moveTo>
                    <a:pt x="319" y="0"/>
                  </a:moveTo>
                  <a:cubicBezTo>
                    <a:pt x="319" y="0"/>
                    <a:pt x="319" y="0"/>
                    <a:pt x="319" y="0"/>
                  </a:cubicBezTo>
                </a:path>
              </a:pathLst>
            </a:custGeom>
            <a:solidFill>
              <a:schemeClr val="bg1"/>
            </a:solidFill>
            <a:ln cap="sq">
              <a:noFill/>
            </a:ln>
          </p:spPr>
          <p:txBody>
            <a:bodyPr vert="horz" wrap="square" lIns="91440" tIns="45720" rIns="91440" bIns="45720" rtlCol="0" anchor="t"/>
            <a:lstStyle/>
            <a:p>
              <a:pPr algn="l"/>
              <a:endParaRPr kumimoji="1" lang="zh-CN" altLang="en-US"/>
            </a:p>
          </p:txBody>
        </p:sp>
        <p:sp>
          <p:nvSpPr>
            <p:cNvPr id="11" name="标题 1"/>
            <p:cNvSpPr txBox="1"/>
            <p:nvPr/>
          </p:nvSpPr>
          <p:spPr>
            <a:xfrm>
              <a:off x="11011054" y="1843875"/>
              <a:ext cx="115693" cy="56229"/>
            </a:xfrm>
            <a:custGeom>
              <a:avLst/>
              <a:gdLst>
                <a:gd name="T0" fmla="*/ 86 w 317"/>
                <a:gd name="T1" fmla="*/ 92 h 154"/>
                <a:gd name="T2" fmla="*/ 158 w 317"/>
                <a:gd name="T3" fmla="*/ 154 h 154"/>
                <a:gd name="T4" fmla="*/ 231 w 317"/>
                <a:gd name="T5" fmla="*/ 92 h 154"/>
                <a:gd name="T6" fmla="*/ 317 w 317"/>
                <a:gd name="T7" fmla="*/ 0 h 154"/>
                <a:gd name="T8" fmla="*/ 0 w 317"/>
                <a:gd name="T9" fmla="*/ 0 h 154"/>
                <a:gd name="T10" fmla="*/ 86 w 317"/>
                <a:gd name="T11" fmla="*/ 92 h 154"/>
                <a:gd name="T12" fmla="*/ 86 w 317"/>
                <a:gd name="T13" fmla="*/ 92 h 154"/>
                <a:gd name="T14" fmla="*/ 86 w 317"/>
                <a:gd name="T15" fmla="*/ 92 h 154"/>
              </a:gdLst>
              <a:ahLst/>
              <a:cxnLst/>
              <a:rect l="0" t="0" r="r" b="b"/>
              <a:pathLst>
                <a:path w="317" h="154">
                  <a:moveTo>
                    <a:pt x="86" y="92"/>
                  </a:moveTo>
                  <a:cubicBezTo>
                    <a:pt x="91" y="127"/>
                    <a:pt x="122" y="154"/>
                    <a:pt x="158" y="154"/>
                  </a:cubicBezTo>
                  <a:cubicBezTo>
                    <a:pt x="195" y="154"/>
                    <a:pt x="225" y="127"/>
                    <a:pt x="231" y="92"/>
                  </a:cubicBezTo>
                  <a:cubicBezTo>
                    <a:pt x="279" y="89"/>
                    <a:pt x="317" y="49"/>
                    <a:pt x="317" y="0"/>
                  </a:cubicBezTo>
                  <a:cubicBezTo>
                    <a:pt x="0" y="0"/>
                    <a:pt x="0" y="0"/>
                    <a:pt x="0" y="0"/>
                  </a:cubicBezTo>
                  <a:cubicBezTo>
                    <a:pt x="0" y="49"/>
                    <a:pt x="38" y="89"/>
                    <a:pt x="86" y="92"/>
                  </a:cubicBezTo>
                  <a:close/>
                  <a:moveTo>
                    <a:pt x="86" y="92"/>
                  </a:moveTo>
                  <a:cubicBezTo>
                    <a:pt x="86" y="92"/>
                    <a:pt x="86" y="92"/>
                    <a:pt x="86" y="92"/>
                  </a:cubicBezTo>
                </a:path>
              </a:pathLst>
            </a:custGeom>
            <a:solidFill>
              <a:schemeClr val="bg1"/>
            </a:solidFill>
            <a:ln cap="sq">
              <a:noFill/>
            </a:ln>
          </p:spPr>
          <p:txBody>
            <a:bodyPr vert="horz" wrap="square" lIns="91440" tIns="45720" rIns="91440" bIns="45720" rtlCol="0" anchor="t"/>
            <a:lstStyle/>
            <a:p>
              <a:pPr algn="l"/>
              <a:endParaRPr kumimoji="1" lang="zh-CN" altLang="en-US"/>
            </a:p>
          </p:txBody>
        </p:sp>
        <p:sp>
          <p:nvSpPr>
            <p:cNvPr id="12" name="标题 1"/>
            <p:cNvSpPr txBox="1"/>
            <p:nvPr/>
          </p:nvSpPr>
          <p:spPr>
            <a:xfrm>
              <a:off x="11049721" y="1324104"/>
              <a:ext cx="38359" cy="82726"/>
            </a:xfrm>
            <a:custGeom>
              <a:avLst/>
              <a:gdLst>
                <a:gd name="T0" fmla="*/ 52 w 105"/>
                <a:gd name="T1" fmla="*/ 227 h 227"/>
                <a:gd name="T2" fmla="*/ 105 w 105"/>
                <a:gd name="T3" fmla="*/ 174 h 227"/>
                <a:gd name="T4" fmla="*/ 105 w 105"/>
                <a:gd name="T5" fmla="*/ 52 h 227"/>
                <a:gd name="T6" fmla="*/ 52 w 105"/>
                <a:gd name="T7" fmla="*/ 0 h 227"/>
                <a:gd name="T8" fmla="*/ 0 w 105"/>
                <a:gd name="T9" fmla="*/ 52 h 227"/>
                <a:gd name="T10" fmla="*/ 0 w 105"/>
                <a:gd name="T11" fmla="*/ 174 h 227"/>
                <a:gd name="T12" fmla="*/ 52 w 105"/>
                <a:gd name="T13" fmla="*/ 227 h 227"/>
                <a:gd name="T14" fmla="*/ 52 w 105"/>
                <a:gd name="T15" fmla="*/ 227 h 227"/>
                <a:gd name="T16" fmla="*/ 52 w 105"/>
                <a:gd name="T17" fmla="*/ 227 h 227"/>
              </a:gdLst>
              <a:ahLst/>
              <a:cxnLst/>
              <a:rect l="0" t="0" r="r" b="b"/>
              <a:pathLst>
                <a:path w="105" h="227">
                  <a:moveTo>
                    <a:pt x="52" y="227"/>
                  </a:moveTo>
                  <a:cubicBezTo>
                    <a:pt x="81" y="227"/>
                    <a:pt x="105" y="203"/>
                    <a:pt x="105" y="174"/>
                  </a:cubicBezTo>
                  <a:cubicBezTo>
                    <a:pt x="105" y="52"/>
                    <a:pt x="105" y="52"/>
                    <a:pt x="105" y="52"/>
                  </a:cubicBezTo>
                  <a:cubicBezTo>
                    <a:pt x="105" y="23"/>
                    <a:pt x="81" y="0"/>
                    <a:pt x="52" y="0"/>
                  </a:cubicBezTo>
                  <a:cubicBezTo>
                    <a:pt x="23" y="0"/>
                    <a:pt x="0" y="23"/>
                    <a:pt x="0" y="52"/>
                  </a:cubicBezTo>
                  <a:cubicBezTo>
                    <a:pt x="0" y="174"/>
                    <a:pt x="0" y="174"/>
                    <a:pt x="0" y="174"/>
                  </a:cubicBezTo>
                  <a:cubicBezTo>
                    <a:pt x="0" y="203"/>
                    <a:pt x="23" y="227"/>
                    <a:pt x="52" y="227"/>
                  </a:cubicBezTo>
                  <a:close/>
                  <a:moveTo>
                    <a:pt x="52" y="227"/>
                  </a:moveTo>
                  <a:cubicBezTo>
                    <a:pt x="52" y="227"/>
                    <a:pt x="52" y="227"/>
                    <a:pt x="52" y="227"/>
                  </a:cubicBezTo>
                </a:path>
              </a:pathLst>
            </a:custGeom>
            <a:solidFill>
              <a:schemeClr val="bg1"/>
            </a:solidFill>
            <a:ln cap="sq">
              <a:noFill/>
            </a:ln>
          </p:spPr>
          <p:txBody>
            <a:bodyPr vert="horz" wrap="square" lIns="91440" tIns="45720" rIns="91440" bIns="45720" rtlCol="0" anchor="t"/>
            <a:lstStyle/>
            <a:p>
              <a:pPr algn="l"/>
              <a:endParaRPr kumimoji="1" lang="zh-CN" altLang="en-US"/>
            </a:p>
          </p:txBody>
        </p:sp>
        <p:sp>
          <p:nvSpPr>
            <p:cNvPr id="13" name="标题 1"/>
            <p:cNvSpPr txBox="1"/>
            <p:nvPr/>
          </p:nvSpPr>
          <p:spPr>
            <a:xfrm>
              <a:off x="10911228" y="1365698"/>
              <a:ext cx="69323" cy="76872"/>
            </a:xfrm>
            <a:custGeom>
              <a:avLst/>
              <a:gdLst>
                <a:gd name="T0" fmla="*/ 88 w 190"/>
                <a:gd name="T1" fmla="*/ 189 h 211"/>
                <a:gd name="T2" fmla="*/ 131 w 190"/>
                <a:gd name="T3" fmla="*/ 211 h 211"/>
                <a:gd name="T4" fmla="*/ 162 w 190"/>
                <a:gd name="T5" fmla="*/ 201 h 211"/>
                <a:gd name="T6" fmla="*/ 173 w 190"/>
                <a:gd name="T7" fmla="*/ 128 h 211"/>
                <a:gd name="T8" fmla="*/ 102 w 190"/>
                <a:gd name="T9" fmla="*/ 29 h 211"/>
                <a:gd name="T10" fmla="*/ 28 w 190"/>
                <a:gd name="T11" fmla="*/ 17 h 211"/>
                <a:gd name="T12" fmla="*/ 17 w 190"/>
                <a:gd name="T13" fmla="*/ 90 h 211"/>
                <a:gd name="T14" fmla="*/ 88 w 190"/>
                <a:gd name="T15" fmla="*/ 189 h 211"/>
                <a:gd name="T16" fmla="*/ 88 w 190"/>
                <a:gd name="T17" fmla="*/ 189 h 211"/>
                <a:gd name="T18" fmla="*/ 88 w 190"/>
                <a:gd name="T19" fmla="*/ 189 h 211"/>
              </a:gdLst>
              <a:ahLst/>
              <a:cxnLst/>
              <a:rect l="0" t="0" r="r" b="b"/>
              <a:pathLst>
                <a:path w="190" h="211">
                  <a:moveTo>
                    <a:pt x="88" y="189"/>
                  </a:moveTo>
                  <a:cubicBezTo>
                    <a:pt x="99" y="203"/>
                    <a:pt x="115" y="211"/>
                    <a:pt x="131" y="211"/>
                  </a:cubicBezTo>
                  <a:cubicBezTo>
                    <a:pt x="142" y="211"/>
                    <a:pt x="152" y="208"/>
                    <a:pt x="162" y="201"/>
                  </a:cubicBezTo>
                  <a:cubicBezTo>
                    <a:pt x="185" y="184"/>
                    <a:pt x="190" y="151"/>
                    <a:pt x="173" y="128"/>
                  </a:cubicBezTo>
                  <a:cubicBezTo>
                    <a:pt x="102" y="29"/>
                    <a:pt x="102" y="29"/>
                    <a:pt x="102" y="29"/>
                  </a:cubicBezTo>
                  <a:cubicBezTo>
                    <a:pt x="85" y="5"/>
                    <a:pt x="52" y="0"/>
                    <a:pt x="28" y="17"/>
                  </a:cubicBezTo>
                  <a:cubicBezTo>
                    <a:pt x="5" y="34"/>
                    <a:pt x="0" y="67"/>
                    <a:pt x="17" y="90"/>
                  </a:cubicBezTo>
                  <a:lnTo>
                    <a:pt x="88" y="189"/>
                  </a:lnTo>
                  <a:close/>
                  <a:moveTo>
                    <a:pt x="88" y="189"/>
                  </a:moveTo>
                  <a:cubicBezTo>
                    <a:pt x="88" y="189"/>
                    <a:pt x="88" y="189"/>
                    <a:pt x="88" y="189"/>
                  </a:cubicBezTo>
                </a:path>
              </a:pathLst>
            </a:custGeom>
            <a:solidFill>
              <a:schemeClr val="bg1"/>
            </a:solidFill>
            <a:ln cap="sq">
              <a:noFill/>
            </a:ln>
          </p:spPr>
          <p:txBody>
            <a:bodyPr vert="horz" wrap="square" lIns="91440" tIns="45720" rIns="91440" bIns="45720" rtlCol="0" anchor="t"/>
            <a:lstStyle/>
            <a:p>
              <a:pPr algn="l"/>
              <a:endParaRPr kumimoji="1" lang="zh-CN" altLang="en-US"/>
            </a:p>
          </p:txBody>
        </p:sp>
        <p:sp>
          <p:nvSpPr>
            <p:cNvPr id="14" name="标题 1"/>
            <p:cNvSpPr txBox="1"/>
            <p:nvPr/>
          </p:nvSpPr>
          <p:spPr>
            <a:xfrm>
              <a:off x="11156941" y="1704304"/>
              <a:ext cx="69786" cy="76564"/>
            </a:xfrm>
            <a:custGeom>
              <a:avLst/>
              <a:gdLst>
                <a:gd name="T0" fmla="*/ 102 w 191"/>
                <a:gd name="T1" fmla="*/ 29 h 210"/>
                <a:gd name="T2" fmla="*/ 29 w 191"/>
                <a:gd name="T3" fmla="*/ 17 h 210"/>
                <a:gd name="T4" fmla="*/ 17 w 191"/>
                <a:gd name="T5" fmla="*/ 90 h 210"/>
                <a:gd name="T6" fmla="*/ 89 w 191"/>
                <a:gd name="T7" fmla="*/ 189 h 210"/>
                <a:gd name="T8" fmla="*/ 132 w 191"/>
                <a:gd name="T9" fmla="*/ 210 h 210"/>
                <a:gd name="T10" fmla="*/ 162 w 191"/>
                <a:gd name="T11" fmla="*/ 200 h 210"/>
                <a:gd name="T12" fmla="*/ 174 w 191"/>
                <a:gd name="T13" fmla="*/ 127 h 210"/>
                <a:gd name="T14" fmla="*/ 102 w 191"/>
                <a:gd name="T15" fmla="*/ 29 h 210"/>
                <a:gd name="T16" fmla="*/ 102 w 191"/>
                <a:gd name="T17" fmla="*/ 29 h 210"/>
                <a:gd name="T18" fmla="*/ 102 w 191"/>
                <a:gd name="T19" fmla="*/ 29 h 210"/>
              </a:gdLst>
              <a:ahLst/>
              <a:cxnLst/>
              <a:rect l="0" t="0" r="r" b="b"/>
              <a:pathLst>
                <a:path w="191" h="210">
                  <a:moveTo>
                    <a:pt x="102" y="29"/>
                  </a:moveTo>
                  <a:cubicBezTo>
                    <a:pt x="85" y="5"/>
                    <a:pt x="52" y="0"/>
                    <a:pt x="29" y="17"/>
                  </a:cubicBezTo>
                  <a:cubicBezTo>
                    <a:pt x="6" y="34"/>
                    <a:pt x="0" y="67"/>
                    <a:pt x="17" y="90"/>
                  </a:cubicBezTo>
                  <a:cubicBezTo>
                    <a:pt x="89" y="189"/>
                    <a:pt x="89" y="189"/>
                    <a:pt x="89" y="189"/>
                  </a:cubicBezTo>
                  <a:cubicBezTo>
                    <a:pt x="99" y="203"/>
                    <a:pt x="115" y="210"/>
                    <a:pt x="132" y="210"/>
                  </a:cubicBezTo>
                  <a:cubicBezTo>
                    <a:pt x="142" y="210"/>
                    <a:pt x="153" y="207"/>
                    <a:pt x="162" y="200"/>
                  </a:cubicBezTo>
                  <a:cubicBezTo>
                    <a:pt x="186" y="183"/>
                    <a:pt x="191" y="151"/>
                    <a:pt x="174" y="127"/>
                  </a:cubicBezTo>
                  <a:lnTo>
                    <a:pt x="102" y="29"/>
                  </a:lnTo>
                  <a:close/>
                  <a:moveTo>
                    <a:pt x="102" y="29"/>
                  </a:moveTo>
                  <a:cubicBezTo>
                    <a:pt x="102" y="29"/>
                    <a:pt x="102" y="29"/>
                    <a:pt x="102" y="29"/>
                  </a:cubicBezTo>
                </a:path>
              </a:pathLst>
            </a:custGeom>
            <a:solidFill>
              <a:schemeClr val="bg1"/>
            </a:solidFill>
            <a:ln cap="sq">
              <a:noFill/>
            </a:ln>
          </p:spPr>
          <p:txBody>
            <a:bodyPr vert="horz" wrap="square" lIns="91440" tIns="45720" rIns="91440" bIns="45720" rtlCol="0" anchor="t"/>
            <a:lstStyle/>
            <a:p>
              <a:pPr algn="l"/>
              <a:endParaRPr kumimoji="1" lang="zh-CN" altLang="en-US"/>
            </a:p>
          </p:txBody>
        </p:sp>
        <p:sp>
          <p:nvSpPr>
            <p:cNvPr id="15" name="标题 1"/>
            <p:cNvSpPr txBox="1"/>
            <p:nvPr/>
          </p:nvSpPr>
          <p:spPr>
            <a:xfrm>
              <a:off x="10827270" y="1481545"/>
              <a:ext cx="85037" cy="54380"/>
            </a:xfrm>
            <a:custGeom>
              <a:avLst/>
              <a:gdLst>
                <a:gd name="T0" fmla="*/ 191 w 233"/>
                <a:gd name="T1" fmla="*/ 47 h 149"/>
                <a:gd name="T2" fmla="*/ 75 w 233"/>
                <a:gd name="T3" fmla="*/ 9 h 149"/>
                <a:gd name="T4" fmla="*/ 9 w 233"/>
                <a:gd name="T5" fmla="*/ 43 h 149"/>
                <a:gd name="T6" fmla="*/ 42 w 233"/>
                <a:gd name="T7" fmla="*/ 109 h 149"/>
                <a:gd name="T8" fmla="*/ 158 w 233"/>
                <a:gd name="T9" fmla="*/ 147 h 149"/>
                <a:gd name="T10" fmla="*/ 174 w 233"/>
                <a:gd name="T11" fmla="*/ 149 h 149"/>
                <a:gd name="T12" fmla="*/ 224 w 233"/>
                <a:gd name="T13" fmla="*/ 113 h 149"/>
                <a:gd name="T14" fmla="*/ 191 w 233"/>
                <a:gd name="T15" fmla="*/ 47 h 149"/>
                <a:gd name="T16" fmla="*/ 191 w 233"/>
                <a:gd name="T17" fmla="*/ 47 h 149"/>
                <a:gd name="T18" fmla="*/ 191 w 233"/>
                <a:gd name="T19" fmla="*/ 47 h 149"/>
              </a:gdLst>
              <a:ahLst/>
              <a:cxnLst/>
              <a:rect l="0" t="0" r="r" b="b"/>
              <a:pathLst>
                <a:path w="233" h="149">
                  <a:moveTo>
                    <a:pt x="191" y="47"/>
                  </a:moveTo>
                  <a:cubicBezTo>
                    <a:pt x="75" y="9"/>
                    <a:pt x="75" y="9"/>
                    <a:pt x="75" y="9"/>
                  </a:cubicBezTo>
                  <a:cubicBezTo>
                    <a:pt x="47" y="0"/>
                    <a:pt x="18" y="15"/>
                    <a:pt x="9" y="43"/>
                  </a:cubicBezTo>
                  <a:cubicBezTo>
                    <a:pt x="0" y="70"/>
                    <a:pt x="15" y="100"/>
                    <a:pt x="42" y="109"/>
                  </a:cubicBezTo>
                  <a:cubicBezTo>
                    <a:pt x="158" y="147"/>
                    <a:pt x="158" y="147"/>
                    <a:pt x="158" y="147"/>
                  </a:cubicBezTo>
                  <a:cubicBezTo>
                    <a:pt x="164" y="148"/>
                    <a:pt x="169" y="149"/>
                    <a:pt x="174" y="149"/>
                  </a:cubicBezTo>
                  <a:cubicBezTo>
                    <a:pt x="197" y="149"/>
                    <a:pt x="217" y="135"/>
                    <a:pt x="224" y="113"/>
                  </a:cubicBezTo>
                  <a:cubicBezTo>
                    <a:pt x="233" y="86"/>
                    <a:pt x="218" y="56"/>
                    <a:pt x="191" y="47"/>
                  </a:cubicBezTo>
                  <a:close/>
                  <a:moveTo>
                    <a:pt x="191" y="47"/>
                  </a:moveTo>
                  <a:cubicBezTo>
                    <a:pt x="191" y="47"/>
                    <a:pt x="191" y="47"/>
                    <a:pt x="191" y="47"/>
                  </a:cubicBezTo>
                </a:path>
              </a:pathLst>
            </a:custGeom>
            <a:solidFill>
              <a:schemeClr val="bg1"/>
            </a:solidFill>
            <a:ln cap="sq">
              <a:noFill/>
            </a:ln>
          </p:spPr>
          <p:txBody>
            <a:bodyPr vert="horz" wrap="square" lIns="91440" tIns="45720" rIns="91440" bIns="45720" rtlCol="0" anchor="t"/>
            <a:lstStyle/>
            <a:p>
              <a:pPr algn="l"/>
              <a:endParaRPr kumimoji="1" lang="zh-CN" altLang="en-US"/>
            </a:p>
          </p:txBody>
        </p:sp>
        <p:sp>
          <p:nvSpPr>
            <p:cNvPr id="16" name="标题 1"/>
            <p:cNvSpPr txBox="1"/>
            <p:nvPr/>
          </p:nvSpPr>
          <p:spPr>
            <a:xfrm>
              <a:off x="11225186" y="1610949"/>
              <a:ext cx="85345" cy="54380"/>
            </a:xfrm>
            <a:custGeom>
              <a:avLst/>
              <a:gdLst>
                <a:gd name="T0" fmla="*/ 191 w 234"/>
                <a:gd name="T1" fmla="*/ 47 h 149"/>
                <a:gd name="T2" fmla="*/ 75 w 234"/>
                <a:gd name="T3" fmla="*/ 9 h 149"/>
                <a:gd name="T4" fmla="*/ 9 w 234"/>
                <a:gd name="T5" fmla="*/ 43 h 149"/>
                <a:gd name="T6" fmla="*/ 43 w 234"/>
                <a:gd name="T7" fmla="*/ 109 h 149"/>
                <a:gd name="T8" fmla="*/ 159 w 234"/>
                <a:gd name="T9" fmla="*/ 146 h 149"/>
                <a:gd name="T10" fmla="*/ 175 w 234"/>
                <a:gd name="T11" fmla="*/ 149 h 149"/>
                <a:gd name="T12" fmla="*/ 225 w 234"/>
                <a:gd name="T13" fmla="*/ 113 h 149"/>
                <a:gd name="T14" fmla="*/ 191 w 234"/>
                <a:gd name="T15" fmla="*/ 47 h 149"/>
                <a:gd name="T16" fmla="*/ 191 w 234"/>
                <a:gd name="T17" fmla="*/ 47 h 149"/>
                <a:gd name="T18" fmla="*/ 191 w 234"/>
                <a:gd name="T19" fmla="*/ 47 h 149"/>
              </a:gdLst>
              <a:ahLst/>
              <a:cxnLst/>
              <a:rect l="0" t="0" r="r" b="b"/>
              <a:pathLst>
                <a:path w="234" h="149">
                  <a:moveTo>
                    <a:pt x="191" y="47"/>
                  </a:moveTo>
                  <a:cubicBezTo>
                    <a:pt x="75" y="9"/>
                    <a:pt x="75" y="9"/>
                    <a:pt x="75" y="9"/>
                  </a:cubicBezTo>
                  <a:cubicBezTo>
                    <a:pt x="48" y="0"/>
                    <a:pt x="18" y="15"/>
                    <a:pt x="9" y="43"/>
                  </a:cubicBezTo>
                  <a:cubicBezTo>
                    <a:pt x="0" y="70"/>
                    <a:pt x="16" y="100"/>
                    <a:pt x="43" y="109"/>
                  </a:cubicBezTo>
                  <a:cubicBezTo>
                    <a:pt x="159" y="146"/>
                    <a:pt x="159" y="146"/>
                    <a:pt x="159" y="146"/>
                  </a:cubicBezTo>
                  <a:cubicBezTo>
                    <a:pt x="164" y="148"/>
                    <a:pt x="170" y="149"/>
                    <a:pt x="175" y="149"/>
                  </a:cubicBezTo>
                  <a:cubicBezTo>
                    <a:pt x="197" y="149"/>
                    <a:pt x="218" y="135"/>
                    <a:pt x="225" y="113"/>
                  </a:cubicBezTo>
                  <a:cubicBezTo>
                    <a:pt x="234" y="85"/>
                    <a:pt x="219" y="56"/>
                    <a:pt x="191" y="47"/>
                  </a:cubicBezTo>
                  <a:close/>
                  <a:moveTo>
                    <a:pt x="191" y="47"/>
                  </a:moveTo>
                  <a:cubicBezTo>
                    <a:pt x="191" y="47"/>
                    <a:pt x="191" y="47"/>
                    <a:pt x="191" y="47"/>
                  </a:cubicBezTo>
                </a:path>
              </a:pathLst>
            </a:custGeom>
            <a:solidFill>
              <a:schemeClr val="bg1"/>
            </a:solidFill>
            <a:ln cap="sq">
              <a:noFill/>
            </a:ln>
          </p:spPr>
          <p:txBody>
            <a:bodyPr vert="horz" wrap="square" lIns="91440" tIns="45720" rIns="91440" bIns="45720" rtlCol="0" anchor="t"/>
            <a:lstStyle/>
            <a:p>
              <a:pPr algn="l"/>
              <a:endParaRPr kumimoji="1" lang="zh-CN" altLang="en-US"/>
            </a:p>
          </p:txBody>
        </p:sp>
        <p:sp>
          <p:nvSpPr>
            <p:cNvPr id="17" name="标题 1"/>
            <p:cNvSpPr txBox="1"/>
            <p:nvPr/>
          </p:nvSpPr>
          <p:spPr>
            <a:xfrm>
              <a:off x="10827270" y="1610949"/>
              <a:ext cx="85037" cy="54380"/>
            </a:xfrm>
            <a:custGeom>
              <a:avLst/>
              <a:gdLst>
                <a:gd name="T0" fmla="*/ 158 w 233"/>
                <a:gd name="T1" fmla="*/ 9 h 149"/>
                <a:gd name="T2" fmla="*/ 42 w 233"/>
                <a:gd name="T3" fmla="*/ 47 h 149"/>
                <a:gd name="T4" fmla="*/ 9 w 233"/>
                <a:gd name="T5" fmla="*/ 113 h 149"/>
                <a:gd name="T6" fmla="*/ 58 w 233"/>
                <a:gd name="T7" fmla="*/ 149 h 149"/>
                <a:gd name="T8" fmla="*/ 75 w 233"/>
                <a:gd name="T9" fmla="*/ 146 h 149"/>
                <a:gd name="T10" fmla="*/ 191 w 233"/>
                <a:gd name="T11" fmla="*/ 109 h 149"/>
                <a:gd name="T12" fmla="*/ 224 w 233"/>
                <a:gd name="T13" fmla="*/ 43 h 149"/>
                <a:gd name="T14" fmla="*/ 158 w 233"/>
                <a:gd name="T15" fmla="*/ 9 h 149"/>
                <a:gd name="T16" fmla="*/ 158 w 233"/>
                <a:gd name="T17" fmla="*/ 9 h 149"/>
                <a:gd name="T18" fmla="*/ 158 w 233"/>
                <a:gd name="T19" fmla="*/ 9 h 149"/>
              </a:gdLst>
              <a:ahLst/>
              <a:cxnLst/>
              <a:rect l="0" t="0" r="r" b="b"/>
              <a:pathLst>
                <a:path w="233" h="149">
                  <a:moveTo>
                    <a:pt x="158" y="9"/>
                  </a:moveTo>
                  <a:cubicBezTo>
                    <a:pt x="42" y="47"/>
                    <a:pt x="42" y="47"/>
                    <a:pt x="42" y="47"/>
                  </a:cubicBezTo>
                  <a:cubicBezTo>
                    <a:pt x="15" y="56"/>
                    <a:pt x="0" y="85"/>
                    <a:pt x="9" y="113"/>
                  </a:cubicBezTo>
                  <a:cubicBezTo>
                    <a:pt x="16" y="135"/>
                    <a:pt x="36" y="149"/>
                    <a:pt x="58" y="149"/>
                  </a:cubicBezTo>
                  <a:cubicBezTo>
                    <a:pt x="64" y="149"/>
                    <a:pt x="69" y="148"/>
                    <a:pt x="75" y="146"/>
                  </a:cubicBezTo>
                  <a:cubicBezTo>
                    <a:pt x="191" y="109"/>
                    <a:pt x="191" y="109"/>
                    <a:pt x="191" y="109"/>
                  </a:cubicBezTo>
                  <a:cubicBezTo>
                    <a:pt x="218" y="100"/>
                    <a:pt x="233" y="70"/>
                    <a:pt x="224" y="43"/>
                  </a:cubicBezTo>
                  <a:cubicBezTo>
                    <a:pt x="215" y="15"/>
                    <a:pt x="186" y="0"/>
                    <a:pt x="158" y="9"/>
                  </a:cubicBezTo>
                  <a:close/>
                  <a:moveTo>
                    <a:pt x="158" y="9"/>
                  </a:moveTo>
                  <a:cubicBezTo>
                    <a:pt x="158" y="9"/>
                    <a:pt x="158" y="9"/>
                    <a:pt x="158" y="9"/>
                  </a:cubicBezTo>
                </a:path>
              </a:pathLst>
            </a:custGeom>
            <a:solidFill>
              <a:schemeClr val="bg1"/>
            </a:solidFill>
            <a:ln cap="sq">
              <a:noFill/>
            </a:ln>
          </p:spPr>
          <p:txBody>
            <a:bodyPr vert="horz" wrap="square" lIns="91440" tIns="45720" rIns="91440" bIns="45720" rtlCol="0" anchor="t"/>
            <a:lstStyle/>
            <a:p>
              <a:pPr algn="l"/>
              <a:endParaRPr kumimoji="1" lang="zh-CN" altLang="en-US"/>
            </a:p>
          </p:txBody>
        </p:sp>
        <p:sp>
          <p:nvSpPr>
            <p:cNvPr id="18" name="标题 1"/>
            <p:cNvSpPr txBox="1"/>
            <p:nvPr/>
          </p:nvSpPr>
          <p:spPr>
            <a:xfrm>
              <a:off x="11225186" y="1481545"/>
              <a:ext cx="85345" cy="54380"/>
            </a:xfrm>
            <a:custGeom>
              <a:avLst/>
              <a:gdLst>
                <a:gd name="T0" fmla="*/ 59 w 234"/>
                <a:gd name="T1" fmla="*/ 149 h 149"/>
                <a:gd name="T2" fmla="*/ 75 w 234"/>
                <a:gd name="T3" fmla="*/ 147 h 149"/>
                <a:gd name="T4" fmla="*/ 191 w 234"/>
                <a:gd name="T5" fmla="*/ 109 h 149"/>
                <a:gd name="T6" fmla="*/ 225 w 234"/>
                <a:gd name="T7" fmla="*/ 43 h 149"/>
                <a:gd name="T8" fmla="*/ 159 w 234"/>
                <a:gd name="T9" fmla="*/ 9 h 149"/>
                <a:gd name="T10" fmla="*/ 43 w 234"/>
                <a:gd name="T11" fmla="*/ 47 h 149"/>
                <a:gd name="T12" fmla="*/ 9 w 234"/>
                <a:gd name="T13" fmla="*/ 113 h 149"/>
                <a:gd name="T14" fmla="*/ 59 w 234"/>
                <a:gd name="T15" fmla="*/ 149 h 149"/>
                <a:gd name="T16" fmla="*/ 59 w 234"/>
                <a:gd name="T17" fmla="*/ 149 h 149"/>
                <a:gd name="T18" fmla="*/ 59 w 234"/>
                <a:gd name="T19" fmla="*/ 149 h 149"/>
              </a:gdLst>
              <a:ahLst/>
              <a:cxnLst/>
              <a:rect l="0" t="0" r="r" b="b"/>
              <a:pathLst>
                <a:path w="234" h="149">
                  <a:moveTo>
                    <a:pt x="59" y="149"/>
                  </a:moveTo>
                  <a:cubicBezTo>
                    <a:pt x="65" y="149"/>
                    <a:pt x="70" y="148"/>
                    <a:pt x="75" y="147"/>
                  </a:cubicBezTo>
                  <a:cubicBezTo>
                    <a:pt x="191" y="109"/>
                    <a:pt x="191" y="109"/>
                    <a:pt x="191" y="109"/>
                  </a:cubicBezTo>
                  <a:cubicBezTo>
                    <a:pt x="219" y="100"/>
                    <a:pt x="234" y="70"/>
                    <a:pt x="225" y="43"/>
                  </a:cubicBezTo>
                  <a:cubicBezTo>
                    <a:pt x="216" y="15"/>
                    <a:pt x="186" y="0"/>
                    <a:pt x="159" y="9"/>
                  </a:cubicBezTo>
                  <a:cubicBezTo>
                    <a:pt x="43" y="47"/>
                    <a:pt x="43" y="47"/>
                    <a:pt x="43" y="47"/>
                  </a:cubicBezTo>
                  <a:cubicBezTo>
                    <a:pt x="16" y="56"/>
                    <a:pt x="0" y="86"/>
                    <a:pt x="9" y="113"/>
                  </a:cubicBezTo>
                  <a:cubicBezTo>
                    <a:pt x="17" y="135"/>
                    <a:pt x="37" y="149"/>
                    <a:pt x="59" y="149"/>
                  </a:cubicBezTo>
                  <a:close/>
                  <a:moveTo>
                    <a:pt x="59" y="149"/>
                  </a:moveTo>
                  <a:cubicBezTo>
                    <a:pt x="59" y="149"/>
                    <a:pt x="59" y="149"/>
                    <a:pt x="59" y="149"/>
                  </a:cubicBezTo>
                </a:path>
              </a:pathLst>
            </a:custGeom>
            <a:solidFill>
              <a:schemeClr val="bg1"/>
            </a:solidFill>
            <a:ln cap="sq">
              <a:noFill/>
            </a:ln>
          </p:spPr>
          <p:txBody>
            <a:bodyPr vert="horz" wrap="square" lIns="91440" tIns="45720" rIns="91440" bIns="45720" rtlCol="0" anchor="t"/>
            <a:lstStyle/>
            <a:p>
              <a:pPr algn="l"/>
              <a:endParaRPr kumimoji="1" lang="zh-CN" altLang="en-US"/>
            </a:p>
          </p:txBody>
        </p:sp>
        <p:sp>
          <p:nvSpPr>
            <p:cNvPr id="19" name="标题 1"/>
            <p:cNvSpPr txBox="1"/>
            <p:nvPr/>
          </p:nvSpPr>
          <p:spPr>
            <a:xfrm>
              <a:off x="10911228" y="1704304"/>
              <a:ext cx="69323" cy="76564"/>
            </a:xfrm>
            <a:custGeom>
              <a:avLst/>
              <a:gdLst>
                <a:gd name="T0" fmla="*/ 88 w 190"/>
                <a:gd name="T1" fmla="*/ 29 h 210"/>
                <a:gd name="T2" fmla="*/ 17 w 190"/>
                <a:gd name="T3" fmla="*/ 127 h 210"/>
                <a:gd name="T4" fmla="*/ 28 w 190"/>
                <a:gd name="T5" fmla="*/ 200 h 210"/>
                <a:gd name="T6" fmla="*/ 59 w 190"/>
                <a:gd name="T7" fmla="*/ 210 h 210"/>
                <a:gd name="T8" fmla="*/ 101 w 190"/>
                <a:gd name="T9" fmla="*/ 189 h 210"/>
                <a:gd name="T10" fmla="*/ 173 w 190"/>
                <a:gd name="T11" fmla="*/ 90 h 210"/>
                <a:gd name="T12" fmla="*/ 162 w 190"/>
                <a:gd name="T13" fmla="*/ 17 h 210"/>
                <a:gd name="T14" fmla="*/ 88 w 190"/>
                <a:gd name="T15" fmla="*/ 29 h 210"/>
                <a:gd name="T16" fmla="*/ 88 w 190"/>
                <a:gd name="T17" fmla="*/ 29 h 210"/>
                <a:gd name="T18" fmla="*/ 88 w 190"/>
                <a:gd name="T19" fmla="*/ 29 h 210"/>
              </a:gdLst>
              <a:ahLst/>
              <a:cxnLst/>
              <a:rect l="0" t="0" r="r" b="b"/>
              <a:pathLst>
                <a:path w="190" h="210">
                  <a:moveTo>
                    <a:pt x="88" y="29"/>
                  </a:moveTo>
                  <a:cubicBezTo>
                    <a:pt x="17" y="127"/>
                    <a:pt x="17" y="127"/>
                    <a:pt x="17" y="127"/>
                  </a:cubicBezTo>
                  <a:cubicBezTo>
                    <a:pt x="0" y="151"/>
                    <a:pt x="5" y="183"/>
                    <a:pt x="28" y="200"/>
                  </a:cubicBezTo>
                  <a:cubicBezTo>
                    <a:pt x="37" y="207"/>
                    <a:pt x="48" y="210"/>
                    <a:pt x="59" y="210"/>
                  </a:cubicBezTo>
                  <a:cubicBezTo>
                    <a:pt x="75" y="210"/>
                    <a:pt x="91" y="203"/>
                    <a:pt x="101" y="189"/>
                  </a:cubicBezTo>
                  <a:cubicBezTo>
                    <a:pt x="173" y="90"/>
                    <a:pt x="173" y="90"/>
                    <a:pt x="173" y="90"/>
                  </a:cubicBezTo>
                  <a:cubicBezTo>
                    <a:pt x="190" y="67"/>
                    <a:pt x="185" y="34"/>
                    <a:pt x="162" y="17"/>
                  </a:cubicBezTo>
                  <a:cubicBezTo>
                    <a:pt x="138" y="0"/>
                    <a:pt x="105" y="5"/>
                    <a:pt x="88" y="29"/>
                  </a:cubicBezTo>
                  <a:close/>
                  <a:moveTo>
                    <a:pt x="88" y="29"/>
                  </a:moveTo>
                  <a:cubicBezTo>
                    <a:pt x="88" y="29"/>
                    <a:pt x="88" y="29"/>
                    <a:pt x="88" y="29"/>
                  </a:cubicBezTo>
                </a:path>
              </a:pathLst>
            </a:custGeom>
            <a:solidFill>
              <a:schemeClr val="bg1"/>
            </a:solidFill>
            <a:ln cap="sq">
              <a:noFill/>
            </a:ln>
          </p:spPr>
          <p:txBody>
            <a:bodyPr vert="horz" wrap="square" lIns="91440" tIns="45720" rIns="91440" bIns="45720" rtlCol="0" anchor="t"/>
            <a:lstStyle/>
            <a:p>
              <a:pPr algn="l"/>
              <a:endParaRPr kumimoji="1" lang="zh-CN" altLang="en-US"/>
            </a:p>
          </p:txBody>
        </p:sp>
        <p:sp>
          <p:nvSpPr>
            <p:cNvPr id="20" name="标题 1"/>
            <p:cNvSpPr txBox="1"/>
            <p:nvPr/>
          </p:nvSpPr>
          <p:spPr>
            <a:xfrm>
              <a:off x="11156941" y="1365698"/>
              <a:ext cx="69786" cy="76872"/>
            </a:xfrm>
            <a:custGeom>
              <a:avLst/>
              <a:gdLst>
                <a:gd name="T0" fmla="*/ 89 w 191"/>
                <a:gd name="T1" fmla="*/ 29 h 211"/>
                <a:gd name="T2" fmla="*/ 17 w 191"/>
                <a:gd name="T3" fmla="*/ 128 h 211"/>
                <a:gd name="T4" fmla="*/ 29 w 191"/>
                <a:gd name="T5" fmla="*/ 201 h 211"/>
                <a:gd name="T6" fmla="*/ 60 w 191"/>
                <a:gd name="T7" fmla="*/ 211 h 211"/>
                <a:gd name="T8" fmla="*/ 102 w 191"/>
                <a:gd name="T9" fmla="*/ 189 h 211"/>
                <a:gd name="T10" fmla="*/ 174 w 191"/>
                <a:gd name="T11" fmla="*/ 90 h 211"/>
                <a:gd name="T12" fmla="*/ 162 w 191"/>
                <a:gd name="T13" fmla="*/ 17 h 211"/>
                <a:gd name="T14" fmla="*/ 89 w 191"/>
                <a:gd name="T15" fmla="*/ 29 h 211"/>
                <a:gd name="T16" fmla="*/ 89 w 191"/>
                <a:gd name="T17" fmla="*/ 29 h 211"/>
                <a:gd name="T18" fmla="*/ 89 w 191"/>
                <a:gd name="T19" fmla="*/ 29 h 211"/>
              </a:gdLst>
              <a:ahLst/>
              <a:cxnLst/>
              <a:rect l="0" t="0" r="r" b="b"/>
              <a:pathLst>
                <a:path w="191" h="211">
                  <a:moveTo>
                    <a:pt x="89" y="29"/>
                  </a:moveTo>
                  <a:cubicBezTo>
                    <a:pt x="17" y="128"/>
                    <a:pt x="17" y="128"/>
                    <a:pt x="17" y="128"/>
                  </a:cubicBezTo>
                  <a:cubicBezTo>
                    <a:pt x="0" y="151"/>
                    <a:pt x="6" y="184"/>
                    <a:pt x="29" y="201"/>
                  </a:cubicBezTo>
                  <a:cubicBezTo>
                    <a:pt x="38" y="208"/>
                    <a:pt x="49" y="211"/>
                    <a:pt x="60" y="211"/>
                  </a:cubicBezTo>
                  <a:cubicBezTo>
                    <a:pt x="76" y="211"/>
                    <a:pt x="92" y="203"/>
                    <a:pt x="102" y="189"/>
                  </a:cubicBezTo>
                  <a:cubicBezTo>
                    <a:pt x="174" y="90"/>
                    <a:pt x="174" y="90"/>
                    <a:pt x="174" y="90"/>
                  </a:cubicBezTo>
                  <a:cubicBezTo>
                    <a:pt x="191" y="67"/>
                    <a:pt x="186" y="34"/>
                    <a:pt x="162" y="17"/>
                  </a:cubicBezTo>
                  <a:cubicBezTo>
                    <a:pt x="139" y="0"/>
                    <a:pt x="106" y="5"/>
                    <a:pt x="89" y="29"/>
                  </a:cubicBezTo>
                  <a:close/>
                  <a:moveTo>
                    <a:pt x="89" y="29"/>
                  </a:moveTo>
                  <a:cubicBezTo>
                    <a:pt x="89" y="29"/>
                    <a:pt x="89" y="29"/>
                    <a:pt x="89" y="29"/>
                  </a:cubicBezTo>
                </a:path>
              </a:pathLst>
            </a:custGeom>
            <a:solidFill>
              <a:schemeClr val="bg1"/>
            </a:solidFill>
            <a:ln cap="sq">
              <a:noFill/>
            </a:ln>
          </p:spPr>
          <p:txBody>
            <a:bodyPr vert="horz" wrap="square" lIns="91440" tIns="45720" rIns="91440" bIns="45720" rtlCol="0" anchor="t"/>
            <a:lstStyle/>
            <a:p>
              <a:pPr algn="l"/>
              <a:endParaRPr kumimoji="1" lang="zh-CN" altLang="en-US"/>
            </a:p>
          </p:txBody>
        </p:sp>
        <p:sp>
          <p:nvSpPr>
            <p:cNvPr id="21" name="标题 1"/>
            <p:cNvSpPr txBox="1"/>
            <p:nvPr/>
          </p:nvSpPr>
          <p:spPr>
            <a:xfrm>
              <a:off x="10930947" y="1437486"/>
              <a:ext cx="276061" cy="334293"/>
            </a:xfrm>
            <a:custGeom>
              <a:avLst/>
              <a:gdLst>
                <a:gd name="T0" fmla="*/ 757 w 757"/>
                <a:gd name="T1" fmla="*/ 378 h 917"/>
                <a:gd name="T2" fmla="*/ 378 w 757"/>
                <a:gd name="T3" fmla="*/ 0 h 917"/>
                <a:gd name="T4" fmla="*/ 0 w 757"/>
                <a:gd name="T5" fmla="*/ 378 h 917"/>
                <a:gd name="T6" fmla="*/ 81 w 757"/>
                <a:gd name="T7" fmla="*/ 612 h 917"/>
                <a:gd name="T8" fmla="*/ 204 w 757"/>
                <a:gd name="T9" fmla="*/ 792 h 917"/>
                <a:gd name="T10" fmla="*/ 204 w 757"/>
                <a:gd name="T11" fmla="*/ 917 h 917"/>
                <a:gd name="T12" fmla="*/ 551 w 757"/>
                <a:gd name="T13" fmla="*/ 917 h 917"/>
                <a:gd name="T14" fmla="*/ 551 w 757"/>
                <a:gd name="T15" fmla="*/ 795 h 917"/>
                <a:gd name="T16" fmla="*/ 676 w 757"/>
                <a:gd name="T17" fmla="*/ 612 h 917"/>
                <a:gd name="T18" fmla="*/ 757 w 757"/>
                <a:gd name="T19" fmla="*/ 378 h 917"/>
                <a:gd name="T20" fmla="*/ 757 w 757"/>
                <a:gd name="T21" fmla="*/ 378 h 917"/>
                <a:gd name="T22" fmla="*/ 757 w 757"/>
                <a:gd name="T23" fmla="*/ 378 h 917"/>
              </a:gdLst>
              <a:ahLst/>
              <a:cxnLst/>
              <a:rect l="0" t="0" r="r" b="b"/>
              <a:pathLst>
                <a:path w="757" h="917">
                  <a:moveTo>
                    <a:pt x="757" y="378"/>
                  </a:moveTo>
                  <a:cubicBezTo>
                    <a:pt x="757" y="169"/>
                    <a:pt x="587" y="0"/>
                    <a:pt x="378" y="0"/>
                  </a:cubicBezTo>
                  <a:cubicBezTo>
                    <a:pt x="169" y="0"/>
                    <a:pt x="0" y="169"/>
                    <a:pt x="0" y="378"/>
                  </a:cubicBezTo>
                  <a:cubicBezTo>
                    <a:pt x="0" y="467"/>
                    <a:pt x="30" y="548"/>
                    <a:pt x="81" y="612"/>
                  </a:cubicBezTo>
                  <a:cubicBezTo>
                    <a:pt x="125" y="668"/>
                    <a:pt x="167" y="730"/>
                    <a:pt x="204" y="792"/>
                  </a:cubicBezTo>
                  <a:cubicBezTo>
                    <a:pt x="204" y="917"/>
                    <a:pt x="204" y="917"/>
                    <a:pt x="204" y="917"/>
                  </a:cubicBezTo>
                  <a:cubicBezTo>
                    <a:pt x="551" y="917"/>
                    <a:pt x="551" y="917"/>
                    <a:pt x="551" y="917"/>
                  </a:cubicBezTo>
                  <a:cubicBezTo>
                    <a:pt x="551" y="795"/>
                    <a:pt x="551" y="795"/>
                    <a:pt x="551" y="795"/>
                  </a:cubicBezTo>
                  <a:cubicBezTo>
                    <a:pt x="587" y="735"/>
                    <a:pt x="634" y="665"/>
                    <a:pt x="676" y="612"/>
                  </a:cubicBezTo>
                  <a:cubicBezTo>
                    <a:pt x="727" y="548"/>
                    <a:pt x="757" y="467"/>
                    <a:pt x="757" y="378"/>
                  </a:cubicBezTo>
                  <a:close/>
                  <a:moveTo>
                    <a:pt x="757" y="378"/>
                  </a:moveTo>
                  <a:cubicBezTo>
                    <a:pt x="757" y="378"/>
                    <a:pt x="757" y="378"/>
                    <a:pt x="757" y="378"/>
                  </a:cubicBezTo>
                </a:path>
              </a:pathLst>
            </a:custGeom>
            <a:solidFill>
              <a:schemeClr val="bg1"/>
            </a:solidFill>
            <a:ln cap="sq">
              <a:noFill/>
            </a:ln>
          </p:spPr>
          <p:txBody>
            <a:bodyPr vert="horz" wrap="square" lIns="91440" tIns="45720" rIns="91440" bIns="45720" rtlCol="0" anchor="t"/>
            <a:lstStyle/>
            <a:p>
              <a:pPr algn="l"/>
              <a:endParaRPr kumimoji="1" lang="zh-CN" altLang="en-US"/>
            </a:p>
          </p:txBody>
        </p:sp>
      </p:grpSp>
      <p:sp>
        <p:nvSpPr>
          <p:cNvPr id="22" name="标题 1"/>
          <p:cNvSpPr txBox="1"/>
          <p:nvPr/>
        </p:nvSpPr>
        <p:spPr>
          <a:xfrm>
            <a:off x="438153" y="454500"/>
            <a:ext cx="6685308" cy="510950"/>
          </a:xfrm>
          <a:prstGeom prst="parallelogram">
            <a:avLst>
              <a:gd name="adj" fmla="val 42948"/>
            </a:avLst>
          </a:prstGeom>
          <a:gradFill>
            <a:gsLst>
              <a:gs pos="0">
                <a:schemeClr val="accent1">
                  <a:lumMod val="20000"/>
                  <a:lumOff val="80000"/>
                </a:schemeClr>
              </a:gs>
              <a:gs pos="89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23" name="标题 1"/>
          <p:cNvSpPr txBox="1"/>
          <p:nvPr/>
        </p:nvSpPr>
        <p:spPr>
          <a:xfrm>
            <a:off x="773150" y="475975"/>
            <a:ext cx="1074575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Tableau概述</a:t>
            </a:r>
            <a:endParaRPr kumimoji="1" lang="zh-CN" altLang="en-US"/>
          </a:p>
        </p:txBody>
      </p:sp>
      <p:sp>
        <p:nvSpPr>
          <p:cNvPr id="24" name="标题 1"/>
          <p:cNvSpPr txBox="1"/>
          <p:nvPr/>
        </p:nvSpPr>
        <p:spPr>
          <a:xfrm>
            <a:off x="169743" y="-1"/>
            <a:ext cx="603407" cy="965451"/>
          </a:xfrm>
          <a:prstGeom prst="parallelogram">
            <a:avLst>
              <a:gd name="adj" fmla="val 73502"/>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grpSp>
        <p:nvGrpSpPr>
          <p:cNvPr id="4" name="组合 3"/>
          <p:cNvGrpSpPr/>
          <p:nvPr/>
        </p:nvGrpSpPr>
        <p:grpSpPr>
          <a:xfrm>
            <a:off x="1582675" y="2174364"/>
            <a:ext cx="2763864" cy="2763863"/>
            <a:chOff x="1582675" y="2174364"/>
            <a:chExt cx="2763864" cy="2763863"/>
          </a:xfrm>
        </p:grpSpPr>
        <p:sp>
          <p:nvSpPr>
            <p:cNvPr id="5" name="标题 1"/>
            <p:cNvSpPr txBox="1"/>
            <p:nvPr/>
          </p:nvSpPr>
          <p:spPr>
            <a:xfrm rot="5400000">
              <a:off x="2880763" y="2906318"/>
              <a:ext cx="1898152" cy="737860"/>
            </a:xfrm>
            <a:prstGeom prst="roundRect">
              <a:avLst>
                <a:gd name="adj" fmla="val 50000"/>
              </a:avLst>
            </a:prstGeom>
            <a:solidFill>
              <a:schemeClr val="accent1">
                <a:alpha val="90000"/>
              </a:schemeClr>
            </a:solidFill>
            <a:ln cap="sq">
              <a:noFill/>
            </a:ln>
          </p:spPr>
          <p:txBody>
            <a:bodyPr vert="horz" wrap="square" lIns="91440" tIns="45720" rIns="91440" bIns="45720" rtlCol="0" anchor="t"/>
            <a:lstStyle/>
            <a:p>
              <a:pPr algn="l"/>
              <a:endParaRPr kumimoji="1" lang="zh-CN" altLang="en-US"/>
            </a:p>
          </p:txBody>
        </p:sp>
        <p:sp>
          <p:nvSpPr>
            <p:cNvPr id="6" name="标题 1"/>
            <p:cNvSpPr txBox="1"/>
            <p:nvPr/>
          </p:nvSpPr>
          <p:spPr>
            <a:xfrm rot="18900000">
              <a:off x="1378759" y="3187797"/>
              <a:ext cx="3171696" cy="736997"/>
            </a:xfrm>
            <a:prstGeom prst="roundRect">
              <a:avLst>
                <a:gd name="adj" fmla="val 50000"/>
              </a:avLst>
            </a:prstGeom>
            <a:solidFill>
              <a:schemeClr val="accent1">
                <a:alpha val="90000"/>
              </a:schemeClr>
            </a:solidFill>
            <a:ln cap="sq">
              <a:noFill/>
            </a:ln>
          </p:spPr>
          <p:txBody>
            <a:bodyPr vert="horz" wrap="square" lIns="91440" tIns="45720" rIns="91440" bIns="45720" rtlCol="0" anchor="t"/>
            <a:lstStyle/>
            <a:p>
              <a:pPr algn="l"/>
              <a:endParaRPr kumimoji="1" lang="zh-CN" altLang="en-US"/>
            </a:p>
          </p:txBody>
        </p:sp>
        <p:sp>
          <p:nvSpPr>
            <p:cNvPr id="7" name="标题 1"/>
            <p:cNvSpPr txBox="1"/>
            <p:nvPr/>
          </p:nvSpPr>
          <p:spPr>
            <a:xfrm>
              <a:off x="2300618" y="2326172"/>
              <a:ext cx="1898152" cy="737860"/>
            </a:xfrm>
            <a:prstGeom prst="roundRect">
              <a:avLst>
                <a:gd name="adj" fmla="val 50000"/>
              </a:avLst>
            </a:prstGeom>
            <a:solidFill>
              <a:schemeClr val="accent1">
                <a:alpha val="90000"/>
              </a:schemeClr>
            </a:solidFill>
            <a:ln cap="sq">
              <a:noFill/>
            </a:ln>
          </p:spPr>
          <p:txBody>
            <a:bodyPr vert="horz" wrap="square" lIns="91440" tIns="45720" rIns="91440" bIns="45720" rtlCol="0" anchor="t"/>
            <a:lstStyle/>
            <a:p>
              <a:pPr algn="l"/>
              <a:endParaRPr kumimoji="1" lang="zh-CN" altLang="en-US"/>
            </a:p>
          </p:txBody>
        </p:sp>
        <p:sp>
          <p:nvSpPr>
            <p:cNvPr id="8" name="标题 1"/>
            <p:cNvSpPr txBox="1"/>
            <p:nvPr/>
          </p:nvSpPr>
          <p:spPr>
            <a:xfrm>
              <a:off x="3515614" y="2376886"/>
              <a:ext cx="627553" cy="627553"/>
            </a:xfrm>
            <a:custGeom>
              <a:avLst/>
              <a:gdLst>
                <a:gd name="T0" fmla="*/ 222 w 269"/>
                <a:gd name="T1" fmla="*/ 48 h 269"/>
                <a:gd name="T2" fmla="*/ 222 w 269"/>
                <a:gd name="T3" fmla="*/ 221 h 269"/>
                <a:gd name="T4" fmla="*/ 48 w 269"/>
                <a:gd name="T5" fmla="*/ 221 h 269"/>
                <a:gd name="T6" fmla="*/ 48 w 269"/>
                <a:gd name="T7" fmla="*/ 48 h 269"/>
                <a:gd name="T8" fmla="*/ 222 w 269"/>
                <a:gd name="T9" fmla="*/ 48 h 269"/>
              </a:gdLst>
              <a:ahLst/>
              <a:cxnLst/>
              <a:rect l="0" t="0" r="r" b="b"/>
              <a:pathLst>
                <a:path w="269" h="269">
                  <a:moveTo>
                    <a:pt x="222" y="48"/>
                  </a:moveTo>
                  <a:cubicBezTo>
                    <a:pt x="269" y="96"/>
                    <a:pt x="269" y="173"/>
                    <a:pt x="222" y="221"/>
                  </a:cubicBezTo>
                  <a:cubicBezTo>
                    <a:pt x="174" y="269"/>
                    <a:pt x="96" y="269"/>
                    <a:pt x="48" y="221"/>
                  </a:cubicBezTo>
                  <a:cubicBezTo>
                    <a:pt x="0" y="173"/>
                    <a:pt x="0" y="96"/>
                    <a:pt x="48" y="48"/>
                  </a:cubicBezTo>
                  <a:cubicBezTo>
                    <a:pt x="96" y="0"/>
                    <a:pt x="174" y="0"/>
                    <a:pt x="222" y="48"/>
                  </a:cubicBezTo>
                  <a:close/>
                </a:path>
              </a:pathLst>
            </a:custGeom>
            <a:solidFill>
              <a:schemeClr val="bg1"/>
            </a:solidFill>
            <a:ln cap="sq">
              <a:noFill/>
            </a:ln>
          </p:spPr>
          <p:txBody>
            <a:bodyPr vert="horz" wrap="square" lIns="91440" tIns="45720" rIns="91440" bIns="45720" rtlCol="0" anchor="t"/>
            <a:lstStyle/>
            <a:p>
              <a:pPr algn="l"/>
              <a:endParaRPr kumimoji="1" lang="zh-CN" altLang="en-US"/>
            </a:p>
          </p:txBody>
        </p:sp>
        <p:sp>
          <p:nvSpPr>
            <p:cNvPr id="9" name="标题 1"/>
            <p:cNvSpPr txBox="1"/>
            <p:nvPr/>
          </p:nvSpPr>
          <p:spPr>
            <a:xfrm rot="18900000">
              <a:off x="1979013" y="3574299"/>
              <a:ext cx="1600200" cy="370840"/>
            </a:xfrm>
            <a:prstGeom prst="rect">
              <a:avLst/>
            </a:prstGeom>
            <a:noFill/>
            <a:ln>
              <a:noFill/>
            </a:ln>
          </p:spPr>
          <p:txBody>
            <a:bodyPr vert="horz" wrap="square" lIns="91440" tIns="45720" rIns="91440" bIns="45720" rtlCol="0" anchor="t">
              <a:spAutoFit/>
            </a:bodyPr>
            <a:lstStyle/>
            <a:p>
              <a:pPr algn="ctr"/>
              <a:r>
                <a:rPr kumimoji="1" lang="en-US" altLang="zh-CN" sz="2000">
                  <a:ln w="12700">
                    <a:noFill/>
                  </a:ln>
                  <a:solidFill>
                    <a:schemeClr val="bg1"/>
                  </a:solidFill>
                  <a:latin typeface="OPPOSans L"/>
                  <a:ea typeface="OPPOSans L"/>
                  <a:cs typeface="OPPOSans L"/>
                </a:rPr>
                <a:t>STEP 01</a:t>
              </a:r>
              <a:endParaRPr kumimoji="1" lang="zh-CN" altLang="en-US"/>
            </a:p>
          </p:txBody>
        </p:sp>
      </p:grpSp>
      <p:sp>
        <p:nvSpPr>
          <p:cNvPr id="10" name="标题 1"/>
          <p:cNvSpPr txBox="1"/>
          <p:nvPr/>
        </p:nvSpPr>
        <p:spPr>
          <a:xfrm>
            <a:off x="3651489" y="2480282"/>
            <a:ext cx="369624" cy="369624"/>
          </a:xfrm>
          <a:custGeom>
            <a:avLst/>
            <a:gdLst>
              <a:gd name="connsiteX0" fmla="*/ 438553 w 720000"/>
              <a:gd name="connsiteY0" fmla="*/ 189601 h 720000"/>
              <a:gd name="connsiteX1" fmla="*/ 373556 w 720000"/>
              <a:gd name="connsiteY1" fmla="*/ 216451 h 720000"/>
              <a:gd name="connsiteX2" fmla="*/ 232180 w 720000"/>
              <a:gd name="connsiteY2" fmla="*/ 357827 h 720000"/>
              <a:gd name="connsiteX3" fmla="*/ 191861 w 720000"/>
              <a:gd name="connsiteY3" fmla="*/ 528226 h 720000"/>
              <a:gd name="connsiteX4" fmla="*/ 362260 w 720000"/>
              <a:gd name="connsiteY4" fmla="*/ 487907 h 720000"/>
              <a:gd name="connsiteX5" fmla="*/ 503636 w 720000"/>
              <a:gd name="connsiteY5" fmla="*/ 346444 h 720000"/>
              <a:gd name="connsiteX6" fmla="*/ 503636 w 720000"/>
              <a:gd name="connsiteY6" fmla="*/ 216365 h 720000"/>
              <a:gd name="connsiteX7" fmla="*/ 438553 w 720000"/>
              <a:gd name="connsiteY7" fmla="*/ 189601 h 720000"/>
              <a:gd name="connsiteX8" fmla="*/ 438553 w 720000"/>
              <a:gd name="connsiteY8" fmla="*/ 141636 h 720000"/>
              <a:gd name="connsiteX9" fmla="*/ 537524 w 720000"/>
              <a:gd name="connsiteY9" fmla="*/ 182476 h 720000"/>
              <a:gd name="connsiteX10" fmla="*/ 537524 w 720000"/>
              <a:gd name="connsiteY10" fmla="*/ 380420 h 720000"/>
              <a:gd name="connsiteX11" fmla="*/ 396149 w 720000"/>
              <a:gd name="connsiteY11" fmla="*/ 521796 h 720000"/>
              <a:gd name="connsiteX12" fmla="*/ 141637 w 720000"/>
              <a:gd name="connsiteY12" fmla="*/ 578364 h 720000"/>
              <a:gd name="connsiteX13" fmla="*/ 198205 w 720000"/>
              <a:gd name="connsiteY13" fmla="*/ 323852 h 720000"/>
              <a:gd name="connsiteX14" fmla="*/ 339581 w 720000"/>
              <a:gd name="connsiteY14" fmla="*/ 182476 h 720000"/>
              <a:gd name="connsiteX15" fmla="*/ 438553 w 720000"/>
              <a:gd name="connsiteY15" fmla="*/ 141636 h 720000"/>
              <a:gd name="connsiteX16" fmla="*/ 120000 w 720000"/>
              <a:gd name="connsiteY16" fmla="*/ 47965 h 720000"/>
              <a:gd name="connsiteX17" fmla="*/ 47965 w 720000"/>
              <a:gd name="connsiteY17" fmla="*/ 120000 h 720000"/>
              <a:gd name="connsiteX18" fmla="*/ 47965 w 720000"/>
              <a:gd name="connsiteY18" fmla="*/ 600000 h 720000"/>
              <a:gd name="connsiteX19" fmla="*/ 120000 w 720000"/>
              <a:gd name="connsiteY19" fmla="*/ 672035 h 720000"/>
              <a:gd name="connsiteX20" fmla="*/ 600000 w 720000"/>
              <a:gd name="connsiteY20" fmla="*/ 672035 h 720000"/>
              <a:gd name="connsiteX21" fmla="*/ 672035 w 720000"/>
              <a:gd name="connsiteY21" fmla="*/ 600000 h 720000"/>
              <a:gd name="connsiteX22" fmla="*/ 672035 w 720000"/>
              <a:gd name="connsiteY22" fmla="*/ 120000 h 720000"/>
              <a:gd name="connsiteX23" fmla="*/ 600000 w 720000"/>
              <a:gd name="connsiteY23" fmla="*/ 47965 h 720000"/>
              <a:gd name="connsiteX24" fmla="*/ 120000 w 720000"/>
              <a:gd name="connsiteY24" fmla="*/ 0 h 720000"/>
              <a:gd name="connsiteX25" fmla="*/ 600000 w 720000"/>
              <a:gd name="connsiteY25" fmla="*/ 0 h 720000"/>
              <a:gd name="connsiteX26" fmla="*/ 720000 w 720000"/>
              <a:gd name="connsiteY26" fmla="*/ 120000 h 720000"/>
              <a:gd name="connsiteX27" fmla="*/ 720000 w 720000"/>
              <a:gd name="connsiteY27" fmla="*/ 600000 h 720000"/>
              <a:gd name="connsiteX28" fmla="*/ 600000 w 720000"/>
              <a:gd name="connsiteY28" fmla="*/ 720000 h 720000"/>
              <a:gd name="connsiteX29" fmla="*/ 120000 w 720000"/>
              <a:gd name="connsiteY29" fmla="*/ 720000 h 720000"/>
              <a:gd name="connsiteX30" fmla="*/ 0 w 720000"/>
              <a:gd name="connsiteY30" fmla="*/ 600000 h 720000"/>
              <a:gd name="connsiteX31" fmla="*/ 0 w 720000"/>
              <a:gd name="connsiteY31" fmla="*/ 120000 h 720000"/>
              <a:gd name="connsiteX32" fmla="*/ 120000 w 720000"/>
              <a:gd name="connsiteY32" fmla="*/ 0 h 720000"/>
            </a:gdLst>
            <a:ahLst/>
            <a:cxnLst/>
            <a:rect l="l" t="t" r="r" b="b"/>
            <a:pathLst>
              <a:path w="720000" h="720000">
                <a:moveTo>
                  <a:pt x="438553" y="189601"/>
                </a:moveTo>
                <a:cubicBezTo>
                  <a:pt x="413875" y="189601"/>
                  <a:pt x="390761" y="199073"/>
                  <a:pt x="373556" y="216451"/>
                </a:cubicBezTo>
                <a:lnTo>
                  <a:pt x="232180" y="357827"/>
                </a:lnTo>
                <a:cubicBezTo>
                  <a:pt x="212456" y="377465"/>
                  <a:pt x="197336" y="453584"/>
                  <a:pt x="191861" y="528226"/>
                </a:cubicBezTo>
                <a:cubicBezTo>
                  <a:pt x="266503" y="522665"/>
                  <a:pt x="342622" y="507545"/>
                  <a:pt x="362260" y="487907"/>
                </a:cubicBezTo>
                <a:lnTo>
                  <a:pt x="503636" y="346444"/>
                </a:lnTo>
                <a:cubicBezTo>
                  <a:pt x="539523" y="310557"/>
                  <a:pt x="539523" y="252252"/>
                  <a:pt x="503636" y="216365"/>
                </a:cubicBezTo>
                <a:cubicBezTo>
                  <a:pt x="486344" y="199073"/>
                  <a:pt x="463230" y="189601"/>
                  <a:pt x="438553" y="189601"/>
                </a:cubicBezTo>
                <a:close/>
                <a:moveTo>
                  <a:pt x="438553" y="141636"/>
                </a:moveTo>
                <a:cubicBezTo>
                  <a:pt x="474440" y="141636"/>
                  <a:pt x="510327" y="155191"/>
                  <a:pt x="537524" y="182476"/>
                </a:cubicBezTo>
                <a:cubicBezTo>
                  <a:pt x="592007" y="236872"/>
                  <a:pt x="592007" y="325938"/>
                  <a:pt x="537524" y="380420"/>
                </a:cubicBezTo>
                <a:lnTo>
                  <a:pt x="396149" y="521796"/>
                </a:lnTo>
                <a:cubicBezTo>
                  <a:pt x="341753" y="576278"/>
                  <a:pt x="141637" y="578364"/>
                  <a:pt x="141637" y="578364"/>
                </a:cubicBezTo>
                <a:cubicBezTo>
                  <a:pt x="141637" y="578364"/>
                  <a:pt x="143723" y="378334"/>
                  <a:pt x="198205" y="323852"/>
                </a:cubicBezTo>
                <a:lnTo>
                  <a:pt x="339581" y="182476"/>
                </a:lnTo>
                <a:cubicBezTo>
                  <a:pt x="366778" y="155278"/>
                  <a:pt x="402666" y="141636"/>
                  <a:pt x="438553" y="141636"/>
                </a:cubicBezTo>
                <a:close/>
                <a:moveTo>
                  <a:pt x="120000" y="47965"/>
                </a:moveTo>
                <a:cubicBezTo>
                  <a:pt x="80290" y="47965"/>
                  <a:pt x="47965" y="80290"/>
                  <a:pt x="47965" y="120000"/>
                </a:cubicBezTo>
                <a:lnTo>
                  <a:pt x="47965" y="600000"/>
                </a:lnTo>
                <a:cubicBezTo>
                  <a:pt x="47965" y="639711"/>
                  <a:pt x="80290" y="672035"/>
                  <a:pt x="120000" y="672035"/>
                </a:cubicBezTo>
                <a:lnTo>
                  <a:pt x="600000" y="672035"/>
                </a:lnTo>
                <a:cubicBezTo>
                  <a:pt x="639711" y="672035"/>
                  <a:pt x="672035" y="639711"/>
                  <a:pt x="672035" y="600000"/>
                </a:cubicBezTo>
                <a:lnTo>
                  <a:pt x="672035" y="120000"/>
                </a:lnTo>
                <a:cubicBezTo>
                  <a:pt x="672035" y="80290"/>
                  <a:pt x="639711" y="47965"/>
                  <a:pt x="600000" y="47965"/>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chemeClr val="accent1"/>
          </a:solidFill>
          <a:ln w="9525" cap="sq">
            <a:noFill/>
            <a:round/>
            <a:headEnd/>
            <a:tailEnd/>
          </a:ln>
        </p:spPr>
        <p:txBody>
          <a:bodyPr vert="horz" wrap="square" lIns="91440" tIns="45720" rIns="91440" bIns="45720" rtlCol="0" anchor="t"/>
          <a:lstStyle/>
          <a:p>
            <a:pPr algn="l"/>
            <a:endParaRPr kumimoji="1" lang="zh-CN" altLang="en-US"/>
          </a:p>
        </p:txBody>
      </p:sp>
      <p:sp>
        <p:nvSpPr>
          <p:cNvPr id="11" name="标题 1"/>
          <p:cNvSpPr txBox="1"/>
          <p:nvPr/>
        </p:nvSpPr>
        <p:spPr>
          <a:xfrm>
            <a:off x="4598868" y="2480283"/>
            <a:ext cx="5915922" cy="2457946"/>
          </a:xfrm>
          <a:prstGeom prst="rect">
            <a:avLst/>
          </a:prstGeom>
          <a:noFill/>
          <a:ln>
            <a:noFill/>
          </a:ln>
        </p:spPr>
        <p:txBody>
          <a:bodyPr vert="horz" wrap="square" lIns="0" tIns="0" rIns="0" bIns="0" rtlCol="0" anchor="t"/>
          <a:lstStyle/>
          <a:p>
            <a:pPr algn="l"/>
            <a:r>
              <a:rPr kumimoji="1" lang="en-US" altLang="zh-CN" sz="1400" dirty="0">
                <a:ln w="12700">
                  <a:noFill/>
                </a:ln>
                <a:solidFill>
                  <a:schemeClr val="tx1"/>
                </a:solidFill>
                <a:latin typeface="Source Han Sans"/>
                <a:ea typeface="Source Han Sans"/>
                <a:cs typeface="Source Han Sans"/>
              </a:rPr>
              <a:t>Tableau有6大特点，如图所示，并对其中的3个特点进行介绍。</a:t>
            </a:r>
            <a:endParaRPr kumimoji="1" lang="zh-CN" altLang="en-US" dirty="0"/>
          </a:p>
        </p:txBody>
      </p:sp>
      <p:sp>
        <p:nvSpPr>
          <p:cNvPr id="12" name="标题 1"/>
          <p:cNvSpPr txBox="1"/>
          <p:nvPr/>
        </p:nvSpPr>
        <p:spPr>
          <a:xfrm>
            <a:off x="438153" y="454500"/>
            <a:ext cx="6685308" cy="510950"/>
          </a:xfrm>
          <a:prstGeom prst="parallelogram">
            <a:avLst>
              <a:gd name="adj" fmla="val 42948"/>
            </a:avLst>
          </a:prstGeom>
          <a:gradFill>
            <a:gsLst>
              <a:gs pos="0">
                <a:schemeClr val="accent1">
                  <a:lumMod val="20000"/>
                  <a:lumOff val="80000"/>
                </a:schemeClr>
              </a:gs>
              <a:gs pos="89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773150" y="475975"/>
            <a:ext cx="1074575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Tableau特点</a:t>
            </a:r>
            <a:endParaRPr kumimoji="1" lang="zh-CN" altLang="en-US"/>
          </a:p>
        </p:txBody>
      </p:sp>
      <p:sp>
        <p:nvSpPr>
          <p:cNvPr id="14" name="标题 1"/>
          <p:cNvSpPr txBox="1"/>
          <p:nvPr/>
        </p:nvSpPr>
        <p:spPr>
          <a:xfrm>
            <a:off x="169743" y="-1"/>
            <a:ext cx="603407" cy="965451"/>
          </a:xfrm>
          <a:prstGeom prst="parallelogram">
            <a:avLst>
              <a:gd name="adj" fmla="val 73502"/>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16" name="图片 15">
            <a:extLst>
              <a:ext uri="{FF2B5EF4-FFF2-40B4-BE49-F238E27FC236}">
                <a16:creationId xmlns:a16="http://schemas.microsoft.com/office/drawing/2014/main" id="{A6F528BA-B0EF-BB60-D970-4B7F51F5C7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26424" y="3062851"/>
            <a:ext cx="6600825" cy="3000375"/>
          </a:xfrm>
          <a:prstGeom prst="rect">
            <a:avLst/>
          </a:prstGeom>
        </p:spPr>
      </p:pic>
    </p:spTree>
  </p:cSld>
  <p:clrMapOvr>
    <a:masterClrMapping/>
  </p:clrMapOvr>
</p:sld>
</file>

<file path=ppt/theme/theme1.xml><?xml version="1.0" encoding="utf-8"?>
<a:theme xmlns:a="http://schemas.openxmlformats.org/drawingml/2006/main" name="Office 主题​​">
  <a:themeElements>
    <a:clrScheme name="Office">
      <a:dk1>
        <a:srgbClr val="000000"/>
      </a:dk1>
      <a:lt1>
        <a:srgbClr val="FFFFFF"/>
      </a:lt1>
      <a:dk2>
        <a:srgbClr val="4A66AC"/>
      </a:dk2>
      <a:lt2>
        <a:srgbClr val="E0EBF6"/>
      </a:lt2>
      <a:accent1>
        <a:srgbClr val="92374D"/>
      </a:accent1>
      <a:accent2>
        <a:srgbClr val="FC9783"/>
      </a:accent2>
      <a:accent3>
        <a:srgbClr val="FB7598"/>
      </a:accent3>
      <a:accent4>
        <a:srgbClr val="25AE9E"/>
      </a:accent4>
      <a:accent5>
        <a:srgbClr val="FC9783"/>
      </a:accent5>
      <a:accent6>
        <a:srgbClr val="FB7598"/>
      </a:accent6>
      <a:hlink>
        <a:srgbClr val="000000"/>
      </a:hlink>
      <a:folHlink>
        <a:srgbClr val="000000"/>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1628</Words>
  <Application>Microsoft Office PowerPoint</Application>
  <PresentationFormat>宽屏</PresentationFormat>
  <Paragraphs>169</Paragraphs>
  <Slides>46</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46</vt:i4>
      </vt:variant>
    </vt:vector>
  </HeadingPairs>
  <TitlesOfParts>
    <vt:vector size="53" baseType="lpstr">
      <vt:lpstr>OPPOSans L</vt:lpstr>
      <vt:lpstr>OPPOSans H</vt:lpstr>
      <vt:lpstr>Source Han Sans</vt:lpstr>
      <vt:lpstr>OPPOSans R</vt:lpstr>
      <vt:lpstr>Source Han Sans CN Bold</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asus</cp:lastModifiedBy>
  <cp:revision>1</cp:revision>
  <dcterms:modified xsi:type="dcterms:W3CDTF">2024-07-23T13:08:30Z</dcterms:modified>
</cp:coreProperties>
</file>